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5"/>
  </p:sldMasterIdLst>
  <p:notesMasterIdLst>
    <p:notesMasterId r:id="rId31"/>
  </p:notesMasterIdLst>
  <p:sldIdLst>
    <p:sldId id="327" r:id="rId6"/>
    <p:sldId id="258" r:id="rId7"/>
    <p:sldId id="257" r:id="rId8"/>
    <p:sldId id="260" r:id="rId9"/>
    <p:sldId id="325" r:id="rId10"/>
    <p:sldId id="259" r:id="rId11"/>
    <p:sldId id="267" r:id="rId12"/>
    <p:sldId id="268" r:id="rId13"/>
    <p:sldId id="269" r:id="rId14"/>
    <p:sldId id="328" r:id="rId15"/>
    <p:sldId id="270" r:id="rId16"/>
    <p:sldId id="271" r:id="rId17"/>
    <p:sldId id="319" r:id="rId18"/>
    <p:sldId id="329" r:id="rId19"/>
    <p:sldId id="272" r:id="rId20"/>
    <p:sldId id="310" r:id="rId21"/>
    <p:sldId id="311" r:id="rId22"/>
    <p:sldId id="313" r:id="rId23"/>
    <p:sldId id="314" r:id="rId24"/>
    <p:sldId id="315" r:id="rId25"/>
    <p:sldId id="322" r:id="rId26"/>
    <p:sldId id="317" r:id="rId27"/>
    <p:sldId id="316" r:id="rId28"/>
    <p:sldId id="330" r:id="rId29"/>
    <p:sldId id="331" r:id="rId3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08">
          <p15:clr>
            <a:srgbClr val="A4A3A4"/>
          </p15:clr>
        </p15:guide>
        <p15:guide id="3" orient="horz" pos="1034">
          <p15:clr>
            <a:srgbClr val="A4A3A4"/>
          </p15:clr>
        </p15:guide>
        <p15:guide id="4" orient="horz" pos="3870">
          <p15:clr>
            <a:srgbClr val="A4A3A4"/>
          </p15:clr>
        </p15:guide>
        <p15:guide id="5" orient="horz" pos="1229">
          <p15:clr>
            <a:srgbClr val="A4A3A4"/>
          </p15:clr>
        </p15:guide>
        <p15:guide id="6" orient="horz" pos="3554">
          <p15:clr>
            <a:srgbClr val="A4A3A4"/>
          </p15:clr>
        </p15:guide>
        <p15:guide id="7" orient="horz" pos="4035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84">
          <p15:clr>
            <a:srgbClr val="A4A3A4"/>
          </p15:clr>
        </p15:guide>
        <p15:guide id="11" pos="2766">
          <p15:clr>
            <a:srgbClr val="A4A3A4"/>
          </p15:clr>
        </p15:guide>
        <p15:guide id="12" pos="2996">
          <p15:clr>
            <a:srgbClr val="A4A3A4"/>
          </p15:clr>
        </p15:guide>
        <p15:guide id="13" pos="4016">
          <p15:clr>
            <a:srgbClr val="A4A3A4"/>
          </p15:clr>
        </p15:guide>
        <p15:guide id="14" pos="54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5E7"/>
    <a:srgbClr val="33384D"/>
    <a:srgbClr val="76BCE9"/>
    <a:srgbClr val="393C50"/>
    <a:srgbClr val="E83F4B"/>
    <a:srgbClr val="D9E8F7"/>
    <a:srgbClr val="FFFFCC"/>
    <a:srgbClr val="17C8DA"/>
    <a:srgbClr val="B7F1F7"/>
    <a:srgbClr val="E4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AD335-D5BC-4C2F-B693-E82DEB260B88}" v="2" dt="2026-03-27T12:54:28.88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54" y="318"/>
      </p:cViewPr>
      <p:guideLst>
        <p:guide orient="horz" pos="2160"/>
        <p:guide orient="horz" pos="808"/>
        <p:guide orient="horz" pos="1034"/>
        <p:guide orient="horz" pos="3870"/>
        <p:guide orient="horz" pos="1229"/>
        <p:guide orient="horz" pos="3554"/>
        <p:guide orient="horz" pos="4035"/>
        <p:guide pos="2880"/>
        <p:guide pos="295"/>
        <p:guide pos="5484"/>
        <p:guide pos="2766"/>
        <p:guide pos="2996"/>
        <p:guide pos="4016"/>
        <p:guide pos="54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7144F-188B-4CF7-83E3-8BA1ED0FEA61}" type="datetimeFigureOut">
              <a:rPr lang="nl-BE" smtClean="0"/>
              <a:t>1/04/2026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E5EA4-7040-48F8-A065-BAC18B1DACF8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671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3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7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12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2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13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08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910D-D236-BBD9-6F13-74E28B3AA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CD82B-F540-A488-EF40-440F1CF4E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2F2B71-86DC-BA85-6A3D-EE917C465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52F7F-EEDF-1975-771D-8EC111F36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14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6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1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6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5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7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8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8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9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10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9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5EA4-7040-48F8-A065-BAC18B1DACF8}" type="slidenum">
              <a:rPr lang="nl-BE" smtClean="0">
                <a:solidFill>
                  <a:prstClr val="black"/>
                </a:solidFill>
              </a:rPr>
              <a:pPr/>
              <a:t>11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6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00" y="4672800"/>
            <a:ext cx="8227800" cy="1332000"/>
          </a:xfrm>
        </p:spPr>
        <p:txBody>
          <a:bodyPr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35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50" y="6401888"/>
            <a:ext cx="7668059" cy="165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Update januari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6" y="6393496"/>
            <a:ext cx="276226" cy="1668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1100" smtClean="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09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7BB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400" y="1116000"/>
            <a:ext cx="8227800" cy="1332000"/>
          </a:xfrm>
        </p:spPr>
        <p:txBody>
          <a:bodyPr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3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50" y="6401888"/>
            <a:ext cx="7668059" cy="165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>
                <a:solidFill>
                  <a:prstClr val="white"/>
                </a:solidFill>
              </a:rPr>
              <a:t>Update januari 2018</a:t>
            </a:r>
            <a:endParaRPr lang="en-US" dirty="0">
              <a:solidFill>
                <a:srgbClr val="5B1F6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6" y="6393496"/>
            <a:ext cx="276226" cy="1668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nl-BE">
                <a:solidFill>
                  <a:prstClr val="white"/>
                </a:solidFill>
              </a:rPr>
              <a:pPr/>
              <a:t>‹#›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BB01C-4BD6-CB85-1358-00CB71D32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" y="6167321"/>
            <a:ext cx="829975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050" y="1951200"/>
            <a:ext cx="8227800" cy="1332000"/>
          </a:xfrm>
        </p:spPr>
        <p:txBody>
          <a:bodyPr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3500" baseline="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7200" y="6401888"/>
            <a:ext cx="7012409" cy="165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Update januari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6" y="6393496"/>
            <a:ext cx="276226" cy="1668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1100" smtClean="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nl-BE" smtClean="0"/>
              <a:pPr/>
              <a:t>‹#›</a:t>
            </a:fld>
            <a:endParaRPr lang="nl-BE" dirty="0">
              <a:solidFill>
                <a:srgbClr val="7BB5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100" y="1029600"/>
            <a:ext cx="8227800" cy="1332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700" b="0" dirty="0">
                <a:solidFill>
                  <a:srgbClr val="7BB5E7"/>
                </a:solidFill>
              </a:defRPr>
            </a:lvl1pPr>
          </a:lstStyle>
          <a:p>
            <a:pPr marL="128588" lvl="0" indent="-1285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7200" y="6401888"/>
            <a:ext cx="7012409" cy="165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Update januari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6" y="6393496"/>
            <a:ext cx="276226" cy="1668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1100" smtClean="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nl-BE" smtClean="0"/>
              <a:pPr/>
              <a:t>‹#›</a:t>
            </a:fld>
            <a:endParaRPr lang="nl-BE" dirty="0">
              <a:solidFill>
                <a:srgbClr val="7BB5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4925"/>
            <a:ext cx="8229600" cy="48212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42925" indent="-142875">
              <a:defRPr sz="1600">
                <a:solidFill>
                  <a:schemeClr val="tx1"/>
                </a:solidFill>
              </a:defRPr>
            </a:lvl3pPr>
            <a:lvl4pPr marL="893763" indent="-141288">
              <a:defRPr sz="1400">
                <a:solidFill>
                  <a:schemeClr val="tx1"/>
                </a:solidFill>
              </a:defRPr>
            </a:lvl4pPr>
            <a:lvl5pPr marL="1157288" indent="-120650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401888"/>
            <a:ext cx="7668059" cy="165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Update januari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6" y="6393496"/>
            <a:ext cx="276226" cy="1668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1100" smtClean="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33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3933825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444500" indent="-177800">
              <a:defRPr sz="1600"/>
            </a:lvl3pPr>
            <a:lvl4pPr marL="711200" indent="-177800"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304925"/>
            <a:ext cx="39306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444500" indent="-177800">
              <a:defRPr sz="1600"/>
            </a:lvl3pPr>
            <a:lvl4pPr marL="711200" indent="-177800"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401888"/>
            <a:ext cx="7668059" cy="165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Update januari 2018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6" y="6393496"/>
            <a:ext cx="276226" cy="1668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1100" smtClean="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58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301749"/>
            <a:ext cx="3933825" cy="5302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3575"/>
            <a:ext cx="3933825" cy="41925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444500" indent="-177800">
              <a:defRPr sz="1600"/>
            </a:lvl3pPr>
            <a:lvl4pPr marL="711200" indent="-177800">
              <a:defRPr sz="1400"/>
            </a:lvl4pPr>
            <a:lvl5pPr marL="985838" indent="-1778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5675" y="1301749"/>
            <a:ext cx="3930650" cy="5302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1933575"/>
            <a:ext cx="3930650" cy="41925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444500" indent="-177800">
              <a:defRPr sz="1600"/>
            </a:lvl3pPr>
            <a:lvl4pPr marL="711200" indent="-177800"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71550" y="6401888"/>
            <a:ext cx="7668059" cy="165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Update januari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39176" y="6393496"/>
            <a:ext cx="276226" cy="1668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1100" smtClean="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93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976000" y="5976000"/>
            <a:ext cx="2636250" cy="430887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www.febelfin.be</a:t>
            </a: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002D5-79FD-4BA9-756E-9E6C6D118BD0}"/>
              </a:ext>
            </a:extLst>
          </p:cNvPr>
          <p:cNvSpPr txBox="1"/>
          <p:nvPr userDrawn="1"/>
        </p:nvSpPr>
        <p:spPr>
          <a:xfrm>
            <a:off x="3023420" y="2380062"/>
            <a:ext cx="438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pc="-20" baseline="0" dirty="0">
                <a:solidFill>
                  <a:srgbClr val="7BB5E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financement</a:t>
            </a:r>
            <a:r>
              <a:rPr lang="en-GB" sz="2800" spc="-20" baseline="0" dirty="0">
                <a:solidFill>
                  <a:srgbClr val="3338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en-GB" sz="2800" spc="-20" baseline="0" dirty="0">
                <a:solidFill>
                  <a:srgbClr val="7BB5E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entreprises</a:t>
            </a:r>
            <a:r>
              <a:rPr lang="en-GB" sz="2000" spc="-20" baseline="0" dirty="0">
                <a:solidFill>
                  <a:srgbClr val="33384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.be</a:t>
            </a:r>
            <a:endParaRPr lang="en-GB" sz="2200" spc="-20" baseline="0" dirty="0">
              <a:solidFill>
                <a:srgbClr val="33384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051A9-7E0E-ED27-2855-B9FFB03BAD9A}"/>
              </a:ext>
            </a:extLst>
          </p:cNvPr>
          <p:cNvSpPr txBox="1"/>
          <p:nvPr userDrawn="1"/>
        </p:nvSpPr>
        <p:spPr>
          <a:xfrm>
            <a:off x="3001293" y="3663613"/>
            <a:ext cx="499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pc="-20" baseline="0" dirty="0">
                <a:solidFill>
                  <a:srgbClr val="7BB5E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financiering</a:t>
            </a:r>
            <a:r>
              <a:rPr lang="en-GB" sz="2800" spc="-20" baseline="0" dirty="0">
                <a:solidFill>
                  <a:srgbClr val="3338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</a:t>
            </a:r>
            <a:r>
              <a:rPr lang="en-GB" sz="2800" spc="-20" baseline="0" dirty="0">
                <a:solidFill>
                  <a:srgbClr val="7BB5E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ondernemingen</a:t>
            </a:r>
            <a:r>
              <a:rPr lang="en-GB" sz="2000" spc="-20" baseline="0" dirty="0">
                <a:solidFill>
                  <a:srgbClr val="33384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.be</a:t>
            </a:r>
            <a:endParaRPr lang="en-GB" sz="2200" spc="-20" baseline="0" dirty="0">
              <a:solidFill>
                <a:srgbClr val="33384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3D6C8-72E8-0AF0-32F5-3E7C269EB7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85" y="2250303"/>
            <a:ext cx="1128252" cy="8417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372568-B434-427E-8AA3-58FA43CB9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50" y="3548602"/>
            <a:ext cx="1128252" cy="8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6000"/>
            <a:ext cx="82296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6"/>
            <a:ext cx="8229600" cy="484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401888"/>
            <a:ext cx="7668059" cy="165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Update januari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6" y="6393496"/>
            <a:ext cx="276226" cy="1668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1100" smtClean="0">
                <a:solidFill>
                  <a:srgbClr val="7BB5E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nl-BE" smtClean="0"/>
              <a:pPr/>
              <a:t>‹#›</a:t>
            </a:fld>
            <a:endParaRPr lang="nl-BE" dirty="0">
              <a:solidFill>
                <a:srgbClr val="7BB5E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AA867-EE42-AE1B-2DCD-E7FB7D28084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" y="6167315"/>
            <a:ext cx="829989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3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975" indent="-180975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9750" indent="-1778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85838" indent="-1778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5240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docid=phKb1ogSMcKFFM&amp;tbnid=8gGjrUDPE1QDNM:&amp;ved=0CAUQjRw&amp;url=http://blog.waasendurme.be/2012/10/aanpassingen-inschrijvingsgeld.html&amp;ei=GHcLU-npHerV0QWfrIAI&amp;bvm=bv.61725948,d.ZGU&amp;psig=AFQjCNEmsroGVy90ZeucUXxWYkQHyqQ5Mg&amp;ust=13933467052517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100" y="2476449"/>
            <a:ext cx="8227800" cy="1332000"/>
          </a:xfrm>
        </p:spPr>
        <p:txBody>
          <a:bodyPr>
            <a:normAutofit fontScale="90000"/>
          </a:bodyPr>
          <a:lstStyle/>
          <a:p>
            <a:r>
              <a:rPr lang="nl-BE" sz="3600" dirty="0" err="1"/>
              <a:t>Evolution</a:t>
            </a:r>
            <a:r>
              <a:rPr lang="nl-BE" sz="3600" dirty="0"/>
              <a:t> de </a:t>
            </a:r>
            <a:r>
              <a:rPr lang="nl-BE" sz="3600" dirty="0" err="1"/>
              <a:t>l’octroi</a:t>
            </a:r>
            <a:r>
              <a:rPr lang="nl-BE" sz="3600" dirty="0"/>
              <a:t> de crédit / du </a:t>
            </a:r>
            <a:r>
              <a:rPr lang="nl-BE" sz="3600" dirty="0" err="1"/>
              <a:t>financement</a:t>
            </a:r>
            <a:r>
              <a:rPr lang="nl-BE" sz="3600" dirty="0"/>
              <a:t> </a:t>
            </a:r>
            <a:r>
              <a:rPr lang="nl-BE" sz="3600" dirty="0" err="1"/>
              <a:t>aux</a:t>
            </a:r>
            <a:r>
              <a:rPr lang="nl-BE" sz="3600" dirty="0"/>
              <a:t> </a:t>
            </a:r>
            <a:r>
              <a:rPr lang="nl-BE" sz="3600" dirty="0" err="1"/>
              <a:t>entreprises</a:t>
            </a:r>
            <a:br>
              <a:rPr lang="en-GB" sz="3600" dirty="0"/>
            </a:b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1551" y="6309929"/>
            <a:ext cx="7667626" cy="250418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Plateforme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Financement</a:t>
            </a:r>
            <a:r>
              <a:rPr lang="nl-NL" dirty="0">
                <a:solidFill>
                  <a:schemeClr val="bg1"/>
                </a:solidFill>
              </a:rPr>
              <a:t> des </a:t>
            </a:r>
            <a:r>
              <a:rPr lang="nl-NL" dirty="0" err="1">
                <a:solidFill>
                  <a:schemeClr val="bg1"/>
                </a:solidFill>
              </a:rPr>
              <a:t>Entreprises</a:t>
            </a:r>
            <a:r>
              <a:rPr lang="nl-NL" dirty="0">
                <a:solidFill>
                  <a:schemeClr val="bg1"/>
                </a:solidFill>
              </a:rPr>
              <a:t> – 1er mars 2026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,                                                                                                                                                                     </a:t>
            </a:r>
            <a:r>
              <a:rPr lang="nl-NL" baseline="30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9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42" y="253920"/>
            <a:ext cx="8229600" cy="430887"/>
          </a:xfrm>
        </p:spPr>
        <p:txBody>
          <a:bodyPr/>
          <a:lstStyle/>
          <a:p>
            <a:r>
              <a:rPr lang="nl-BE" dirty="0" err="1">
                <a:solidFill>
                  <a:srgbClr val="76BCE9"/>
                </a:solidFill>
              </a:rPr>
              <a:t>Conditions</a:t>
            </a:r>
            <a:r>
              <a:rPr lang="nl-BE" dirty="0">
                <a:solidFill>
                  <a:srgbClr val="76BCE9"/>
                </a:solidFill>
              </a:rPr>
              <a:t> de crédit en </a:t>
            </a:r>
            <a:r>
              <a:rPr lang="nl-BE" dirty="0" err="1">
                <a:solidFill>
                  <a:srgbClr val="76BCE9"/>
                </a:solidFill>
              </a:rPr>
              <a:t>fonction</a:t>
            </a:r>
            <a:r>
              <a:rPr lang="nl-BE" dirty="0">
                <a:solidFill>
                  <a:srgbClr val="76BCE9"/>
                </a:solidFill>
              </a:rPr>
              <a:t> des entrepreneurs</a:t>
            </a:r>
            <a:endParaRPr lang="fr-BE" sz="2400" dirty="0">
              <a:solidFill>
                <a:srgbClr val="76BCE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10</a:t>
            </a:fld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177308" y="870772"/>
            <a:ext cx="8738094" cy="701616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dirty="0" err="1"/>
              <a:t>Une</a:t>
            </a:r>
            <a:r>
              <a:rPr lang="nl-BE" sz="1600" dirty="0"/>
              <a:t> hausse </a:t>
            </a:r>
            <a:r>
              <a:rPr lang="nl-BE" sz="1600" dirty="0" err="1"/>
              <a:t>sur</a:t>
            </a:r>
            <a:r>
              <a:rPr lang="nl-BE" sz="1600" dirty="0"/>
              <a:t> </a:t>
            </a:r>
            <a:r>
              <a:rPr lang="nl-BE" sz="1600" dirty="0" err="1"/>
              <a:t>ce</a:t>
            </a:r>
            <a:r>
              <a:rPr lang="nl-BE" sz="1600" dirty="0"/>
              <a:t> </a:t>
            </a:r>
            <a:r>
              <a:rPr lang="nl-BE" sz="1600" dirty="0" err="1"/>
              <a:t>graphique</a:t>
            </a:r>
            <a:r>
              <a:rPr lang="nl-BE" sz="1600" dirty="0"/>
              <a:t> </a:t>
            </a:r>
            <a:r>
              <a:rPr lang="nl-BE" sz="1600" dirty="0" err="1"/>
              <a:t>témoigne</a:t>
            </a:r>
            <a:r>
              <a:rPr lang="nl-BE" sz="1600" dirty="0"/>
              <a:t> </a:t>
            </a:r>
            <a:r>
              <a:rPr lang="nl-BE" sz="1600" dirty="0" err="1"/>
              <a:t>d’une</a:t>
            </a:r>
            <a:r>
              <a:rPr lang="nl-BE" sz="1600" dirty="0"/>
              <a:t> </a:t>
            </a:r>
            <a:r>
              <a:rPr lang="nl-BE" sz="1600" dirty="0" err="1"/>
              <a:t>évolution</a:t>
            </a:r>
            <a:r>
              <a:rPr lang="nl-BE" sz="1600" dirty="0"/>
              <a:t> </a:t>
            </a:r>
            <a:r>
              <a:rPr lang="nl-BE" sz="1600" dirty="0" err="1"/>
              <a:t>favorable</a:t>
            </a:r>
            <a:r>
              <a:rPr lang="nl-BE" sz="1600" dirty="0"/>
              <a:t> des </a:t>
            </a:r>
            <a:r>
              <a:rPr lang="nl-BE" sz="1600" dirty="0" err="1"/>
              <a:t>conditions</a:t>
            </a:r>
            <a:r>
              <a:rPr lang="nl-BE" sz="1600" dirty="0"/>
              <a:t> de crédit. Les </a:t>
            </a:r>
            <a:r>
              <a:rPr lang="nl-BE" sz="1600" dirty="0" err="1"/>
              <a:t>conditions</a:t>
            </a:r>
            <a:r>
              <a:rPr lang="nl-BE" sz="1600" dirty="0"/>
              <a:t> de crédit</a:t>
            </a:r>
            <a:r>
              <a:rPr lang="en-GB" sz="1600" dirty="0"/>
              <a:t> de </a:t>
            </a:r>
            <a:r>
              <a:rPr lang="en-GB" sz="1600" dirty="0" err="1"/>
              <a:t>l’an</a:t>
            </a:r>
            <a:r>
              <a:rPr lang="en-GB" sz="1600" dirty="0"/>
              <a:t> dernier </a:t>
            </a:r>
            <a:r>
              <a:rPr lang="en-GB" sz="1600" dirty="0" err="1"/>
              <a:t>étaient</a:t>
            </a:r>
            <a:r>
              <a:rPr lang="en-GB" sz="1600" dirty="0"/>
              <a:t> </a:t>
            </a:r>
            <a:r>
              <a:rPr lang="en-GB" sz="1600" dirty="0" err="1"/>
              <a:t>assez</a:t>
            </a:r>
            <a:r>
              <a:rPr lang="en-GB" sz="1600" dirty="0"/>
              <a:t> stables, à </a:t>
            </a:r>
            <a:r>
              <a:rPr lang="en-GB" sz="1600" dirty="0" err="1"/>
              <a:t>l’exception</a:t>
            </a:r>
            <a:r>
              <a:rPr lang="en-GB" sz="1600" dirty="0"/>
              <a:t> du </a:t>
            </a:r>
            <a:r>
              <a:rPr lang="en-GB" sz="1600" dirty="0" err="1"/>
              <a:t>taux</a:t>
            </a:r>
            <a:r>
              <a:rPr lang="en-GB" sz="1600" dirty="0"/>
              <a:t> </a:t>
            </a:r>
            <a:r>
              <a:rPr lang="en-GB" sz="1600" dirty="0" err="1"/>
              <a:t>d’intérêt</a:t>
            </a:r>
            <a:r>
              <a:rPr lang="en-GB" sz="16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545" y="5499537"/>
            <a:ext cx="931665" cy="253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nl-BE" sz="1000" dirty="0">
                <a:solidFill>
                  <a:prstClr val="black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Source : BNB</a:t>
            </a:r>
            <a:endParaRPr lang="nl-BE" sz="1400" dirty="0">
              <a:solidFill>
                <a:prstClr val="black"/>
              </a:solidFill>
              <a:ea typeface="Arial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C3867C7-80B6-8749-AAF1-1670AFE26930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7AC05-4838-B97D-8D61-A2BA01234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67" y="1758353"/>
            <a:ext cx="8085909" cy="35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64" y="289430"/>
            <a:ext cx="8229600" cy="369332"/>
          </a:xfrm>
        </p:spPr>
        <p:txBody>
          <a:bodyPr/>
          <a:lstStyle/>
          <a:p>
            <a:r>
              <a:rPr lang="fr-BE" sz="2400" dirty="0">
                <a:solidFill>
                  <a:srgbClr val="76BCE9"/>
                </a:solidFill>
              </a:rPr>
              <a:t>Degré de refus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11</a:t>
            </a:fld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971550" y="879092"/>
            <a:ext cx="6957724" cy="561300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Entre 2024 et 2025, le degré de refus est demeuré stable.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971550" y="5286802"/>
            <a:ext cx="6848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50" dirty="0">
                <a:solidFill>
                  <a:prstClr val="black"/>
                </a:solidFill>
              </a:rPr>
              <a:t>Source : </a:t>
            </a:r>
            <a:r>
              <a:rPr lang="nl-BE" sz="1050" dirty="0" err="1">
                <a:solidFill>
                  <a:prstClr val="black"/>
                </a:solidFill>
              </a:rPr>
              <a:t>Baromètre</a:t>
            </a:r>
            <a:r>
              <a:rPr lang="nl-BE" sz="1050" dirty="0">
                <a:solidFill>
                  <a:prstClr val="black"/>
                </a:solidFill>
              </a:rPr>
              <a:t> des </a:t>
            </a:r>
            <a:r>
              <a:rPr lang="nl-BE" sz="1050" dirty="0" err="1">
                <a:solidFill>
                  <a:prstClr val="black"/>
                </a:solidFill>
              </a:rPr>
              <a:t>crédits</a:t>
            </a:r>
            <a:r>
              <a:rPr lang="nl-BE" sz="1050" dirty="0">
                <a:solidFill>
                  <a:prstClr val="black"/>
                </a:solidFill>
              </a:rPr>
              <a:t> Febelfin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8092D-9C97-98E4-4629-A4491355B21B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CF72E-5C3D-5FB4-68B4-EE69E48E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18" y="1660722"/>
            <a:ext cx="6846401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09" y="321174"/>
            <a:ext cx="8227800" cy="530983"/>
          </a:xfrm>
        </p:spPr>
        <p:txBody>
          <a:bodyPr/>
          <a:lstStyle/>
          <a:p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Les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taux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d’intérêt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des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crédits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aux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entreprises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étaient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assez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stables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l’an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dernier</a:t>
            </a:r>
            <a:endParaRPr lang="fr-BE" sz="2400" dirty="0">
              <a:solidFill>
                <a:srgbClr val="76BCE9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12</a:t>
            </a:fld>
            <a:endParaRPr lang="nl-BE" dirty="0"/>
          </a:p>
        </p:txBody>
      </p:sp>
      <p:sp>
        <p:nvSpPr>
          <p:cNvPr id="12" name="Rounded Rectangle 11"/>
          <p:cNvSpPr/>
          <p:nvPr/>
        </p:nvSpPr>
        <p:spPr>
          <a:xfrm>
            <a:off x="458316" y="1065474"/>
            <a:ext cx="8227366" cy="1189290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/>
              <a:t>Le taux d'intérêt moyen pondéré sur les nouveaux crédits aux entreprises avait atteint un pic de 4,66 % en novembre 2023. En juillet 2025, ce taux moyen avait déjà baissé de plus d'un point de pourcentage pour s'établir à 3,49 %. Depuis, ce taux est demeuré assez stable : fin décembre 2025, il atteignait 3,51%.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7748588" y="4581214"/>
            <a:ext cx="145473" cy="230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FB71A83-9739-8102-44A6-5A038ED16E69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6B7E8D-F8F4-F4B3-BC50-AAAFFB87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789" y="6263541"/>
            <a:ext cx="1578523" cy="800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4B440-FCC8-60B1-07C9-CA9199352BF6}"/>
              </a:ext>
            </a:extLst>
          </p:cNvPr>
          <p:cNvSpPr txBox="1"/>
          <p:nvPr/>
        </p:nvSpPr>
        <p:spPr>
          <a:xfrm>
            <a:off x="565099" y="5942351"/>
            <a:ext cx="5433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solidFill>
                  <a:prstClr val="black"/>
                </a:solidFill>
              </a:rPr>
              <a:t>Source : </a:t>
            </a:r>
            <a:r>
              <a:rPr lang="nl-BE" sz="1000" dirty="0" err="1">
                <a:solidFill>
                  <a:prstClr val="black"/>
                </a:solidFill>
              </a:rPr>
              <a:t>Observatoire</a:t>
            </a:r>
            <a:r>
              <a:rPr lang="nl-BE" sz="1000" dirty="0">
                <a:solidFill>
                  <a:prstClr val="black"/>
                </a:solidFill>
              </a:rPr>
              <a:t> du crédit – BNB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87C3C-8E9F-1234-F088-7D1F520F9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99" y="2386264"/>
            <a:ext cx="7815749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09" y="227198"/>
            <a:ext cx="8227800" cy="830544"/>
          </a:xfrm>
        </p:spPr>
        <p:txBody>
          <a:bodyPr/>
          <a:lstStyle/>
          <a:p>
            <a:r>
              <a:rPr lang="fr-FR" dirty="0"/>
              <a:t>Taux de variation annuel de l’encours des crédits aux entreprises par rapport à la courbe conjoncturelle</a:t>
            </a:r>
            <a:endParaRPr lang="fr-BE" sz="2400" dirty="0">
              <a:solidFill>
                <a:srgbClr val="76BCE9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13</a:t>
            </a:fld>
            <a:endParaRPr lang="nl-BE" dirty="0"/>
          </a:p>
        </p:txBody>
      </p:sp>
      <p:sp>
        <p:nvSpPr>
          <p:cNvPr id="12" name="Rounded Rectangle 11"/>
          <p:cNvSpPr/>
          <p:nvPr/>
        </p:nvSpPr>
        <p:spPr>
          <a:xfrm>
            <a:off x="410508" y="1213372"/>
            <a:ext cx="8227366" cy="745385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BE" sz="1600" dirty="0" err="1"/>
              <a:t>Traduction</a:t>
            </a:r>
            <a:r>
              <a:rPr lang="nl-BE" sz="1600" dirty="0"/>
              <a:t> </a:t>
            </a:r>
            <a:r>
              <a:rPr lang="nl-BE" sz="1600" dirty="0" err="1"/>
              <a:t>retardée</a:t>
            </a:r>
            <a:r>
              <a:rPr lang="nl-BE" sz="1600" dirty="0"/>
              <a:t> des </a:t>
            </a:r>
            <a:r>
              <a:rPr lang="nl-BE" sz="1600" dirty="0" err="1"/>
              <a:t>modifications</a:t>
            </a:r>
            <a:r>
              <a:rPr lang="nl-BE" sz="1600" dirty="0"/>
              <a:t> de la </a:t>
            </a:r>
            <a:r>
              <a:rPr lang="nl-BE" sz="1600" dirty="0" err="1"/>
              <a:t>confiance</a:t>
            </a:r>
            <a:r>
              <a:rPr lang="nl-BE" sz="1600" dirty="0"/>
              <a:t> des entrepreneurs dans </a:t>
            </a:r>
            <a:r>
              <a:rPr lang="nl-BE" sz="1600" dirty="0" err="1"/>
              <a:t>l’évolution</a:t>
            </a:r>
            <a:r>
              <a:rPr lang="nl-BE" sz="1600" dirty="0"/>
              <a:t> de </a:t>
            </a:r>
            <a:r>
              <a:rPr lang="nl-BE" sz="1600" dirty="0" err="1"/>
              <a:t>l’encours</a:t>
            </a:r>
            <a:r>
              <a:rPr lang="nl-BE" sz="1600" dirty="0"/>
              <a:t> des </a:t>
            </a:r>
            <a:r>
              <a:rPr lang="nl-BE" sz="1600" dirty="0" err="1"/>
              <a:t>crédits</a:t>
            </a:r>
            <a:r>
              <a:rPr lang="nl-BE" sz="1600" dirty="0"/>
              <a:t> </a:t>
            </a:r>
            <a:r>
              <a:rPr lang="nl-BE" sz="1600" dirty="0" err="1"/>
              <a:t>aux</a:t>
            </a:r>
            <a:r>
              <a:rPr lang="nl-BE" sz="1600" dirty="0"/>
              <a:t> </a:t>
            </a:r>
            <a:r>
              <a:rPr lang="nl-BE" sz="1600" dirty="0" err="1"/>
              <a:t>entreprises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8380941" y="2453595"/>
            <a:ext cx="290946" cy="210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8588" y="4581214"/>
            <a:ext cx="145473" cy="230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F07123-5E1B-1BAD-8803-9820E2EFF9D2}"/>
              </a:ext>
            </a:extLst>
          </p:cNvPr>
          <p:cNvSpPr/>
          <p:nvPr/>
        </p:nvSpPr>
        <p:spPr>
          <a:xfrm>
            <a:off x="1532772" y="6063988"/>
            <a:ext cx="6848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50" dirty="0">
                <a:solidFill>
                  <a:prstClr val="black"/>
                </a:solidFill>
              </a:rPr>
              <a:t>Source : </a:t>
            </a:r>
            <a:r>
              <a:rPr lang="nl-BE" sz="1050" dirty="0" err="1">
                <a:solidFill>
                  <a:prstClr val="black"/>
                </a:solidFill>
              </a:rPr>
              <a:t>Baromètre</a:t>
            </a:r>
            <a:r>
              <a:rPr lang="nl-BE" sz="1050" dirty="0">
                <a:solidFill>
                  <a:prstClr val="black"/>
                </a:solidFill>
              </a:rPr>
              <a:t> des </a:t>
            </a:r>
            <a:r>
              <a:rPr lang="nl-BE" sz="1050" dirty="0" err="1">
                <a:solidFill>
                  <a:prstClr val="black"/>
                </a:solidFill>
              </a:rPr>
              <a:t>crédits</a:t>
            </a:r>
            <a:r>
              <a:rPr lang="nl-BE" sz="1050" dirty="0">
                <a:solidFill>
                  <a:prstClr val="black"/>
                </a:solidFill>
              </a:rPr>
              <a:t> Febelfin et BNB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94D21C3-B567-80D9-3663-A0C33924DA73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08E27-DCF5-F8AE-EC1C-215168002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2038" y="6240519"/>
            <a:ext cx="1470441" cy="745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CB1C45-6EBF-2814-443E-6C4481771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632" y="2114387"/>
            <a:ext cx="5832441" cy="38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6E4DA-4C4D-A0A2-C46D-D2AF1961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3981-7D5A-CFFB-F396-11F113AB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809" y="321174"/>
            <a:ext cx="8227800" cy="530983"/>
          </a:xfrm>
        </p:spPr>
        <p:txBody>
          <a:bodyPr/>
          <a:lstStyle/>
          <a:p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Investissements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bruts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dans les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immobilisations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des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sociétés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non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financières</a:t>
            </a:r>
            <a:r>
              <a:rPr lang="nl-BE" sz="2400" i="0" dirty="0">
                <a:solidFill>
                  <a:srgbClr val="76BCE9"/>
                </a:solidFill>
                <a:effectLst/>
                <a:latin typeface="+mj-lt"/>
              </a:rPr>
              <a:t> en </a:t>
            </a:r>
            <a:r>
              <a:rPr lang="nl-BE" sz="2400" i="0" dirty="0" err="1">
                <a:solidFill>
                  <a:srgbClr val="76BCE9"/>
                </a:solidFill>
                <a:effectLst/>
                <a:latin typeface="+mj-lt"/>
              </a:rPr>
              <a:t>Belgique</a:t>
            </a:r>
            <a:endParaRPr lang="fr-BE" sz="2400" dirty="0">
              <a:solidFill>
                <a:srgbClr val="76BCE9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81F214-F5BA-3912-E6DB-711A62088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14</a:t>
            </a:fld>
            <a:endParaRPr lang="nl-BE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1A8DBA-C78B-6AA9-DCE8-690F48881E82}"/>
              </a:ext>
            </a:extLst>
          </p:cNvPr>
          <p:cNvSpPr/>
          <p:nvPr/>
        </p:nvSpPr>
        <p:spPr>
          <a:xfrm>
            <a:off x="1857676" y="1387384"/>
            <a:ext cx="4874396" cy="530983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BE" sz="1600" dirty="0"/>
              <a:t>Les </a:t>
            </a:r>
            <a:r>
              <a:rPr lang="nl-BE" sz="1600" dirty="0" err="1"/>
              <a:t>entreprises</a:t>
            </a:r>
            <a:r>
              <a:rPr lang="nl-BE" sz="1600" dirty="0"/>
              <a:t> ont continué à </a:t>
            </a:r>
            <a:r>
              <a:rPr lang="nl-BE" sz="1600" dirty="0" err="1"/>
              <a:t>investir</a:t>
            </a:r>
            <a:r>
              <a:rPr lang="nl-BE" sz="1600" dirty="0"/>
              <a:t> en 2025</a:t>
            </a:r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46864-4464-F987-F217-5B03E27D47AF}"/>
              </a:ext>
            </a:extLst>
          </p:cNvPr>
          <p:cNvSpPr/>
          <p:nvPr/>
        </p:nvSpPr>
        <p:spPr>
          <a:xfrm>
            <a:off x="8380941" y="2453595"/>
            <a:ext cx="290946" cy="210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45E83-BC10-5222-ABD7-8C448BF3452B}"/>
              </a:ext>
            </a:extLst>
          </p:cNvPr>
          <p:cNvSpPr/>
          <p:nvPr/>
        </p:nvSpPr>
        <p:spPr>
          <a:xfrm>
            <a:off x="7748588" y="4581214"/>
            <a:ext cx="145473" cy="230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AF717-95F3-E474-7386-5AD2BC2F5766}"/>
              </a:ext>
            </a:extLst>
          </p:cNvPr>
          <p:cNvSpPr/>
          <p:nvPr/>
        </p:nvSpPr>
        <p:spPr>
          <a:xfrm>
            <a:off x="512494" y="5451630"/>
            <a:ext cx="6848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50" dirty="0">
                <a:solidFill>
                  <a:prstClr val="black"/>
                </a:solidFill>
              </a:rPr>
              <a:t>Source : BNB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19822E-C6D1-F322-910A-74E377DEFEA2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45077-EAB1-3742-6D91-EEC283D5A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2038" y="6240519"/>
            <a:ext cx="1470441" cy="745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680AD5-8B9E-AE60-4EDE-BF2C4C7DE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93" y="2186397"/>
            <a:ext cx="7704794" cy="29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100" y="2483883"/>
            <a:ext cx="8227800" cy="1332000"/>
          </a:xfrm>
        </p:spPr>
        <p:txBody>
          <a:bodyPr/>
          <a:lstStyle/>
          <a:p>
            <a:pPr algn="ctr"/>
            <a:r>
              <a:rPr lang="nl-BE" dirty="0"/>
              <a:t>Sources de </a:t>
            </a:r>
            <a:r>
              <a:rPr lang="nl-BE" dirty="0" err="1"/>
              <a:t>financement</a:t>
            </a:r>
            <a:r>
              <a:rPr lang="nl-BE" dirty="0"/>
              <a:t> </a:t>
            </a:r>
            <a:r>
              <a:rPr lang="nl-BE" dirty="0" err="1"/>
              <a:t>alternatives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8CA8D16-8A8B-5DEC-88D4-C51AD9F8CBC7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chemeClr val="bg1"/>
                </a:solidFill>
              </a:rPr>
              <a:t>Plateforme Financement des Entreprises - 1er mars 2026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22" y="175610"/>
            <a:ext cx="8412753" cy="1723549"/>
          </a:xfrm>
        </p:spPr>
        <p:txBody>
          <a:bodyPr/>
          <a:lstStyle/>
          <a:p>
            <a:r>
              <a:rPr lang="nl-BE" b="1" noProof="0" dirty="0">
                <a:solidFill>
                  <a:srgbClr val="76BCE9"/>
                </a:solidFill>
              </a:rPr>
              <a:t>Leasing </a:t>
            </a:r>
            <a:r>
              <a:rPr lang="nl-BE" noProof="0" dirty="0">
                <a:solidFill>
                  <a:srgbClr val="76BCE9"/>
                </a:solidFill>
              </a:rPr>
              <a:t>: source de </a:t>
            </a:r>
            <a:r>
              <a:rPr lang="nl-BE" noProof="0" dirty="0" err="1">
                <a:solidFill>
                  <a:srgbClr val="76BCE9"/>
                </a:solidFill>
              </a:rPr>
              <a:t>financement</a:t>
            </a:r>
            <a:r>
              <a:rPr lang="nl-BE" noProof="0" dirty="0">
                <a:solidFill>
                  <a:srgbClr val="76BCE9"/>
                </a:solidFill>
              </a:rPr>
              <a:t> externe </a:t>
            </a:r>
            <a:r>
              <a:rPr lang="nl-BE" noProof="0" dirty="0" err="1">
                <a:solidFill>
                  <a:srgbClr val="76BCE9"/>
                </a:solidFill>
              </a:rPr>
              <a:t>alternative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toujours</a:t>
            </a:r>
            <a:r>
              <a:rPr lang="nl-BE" noProof="0" dirty="0">
                <a:solidFill>
                  <a:srgbClr val="76BCE9"/>
                </a:solidFill>
              </a:rPr>
              <a:t> plus importante pour les starters et les </a:t>
            </a:r>
            <a:r>
              <a:rPr lang="nl-BE" noProof="0" dirty="0" err="1">
                <a:solidFill>
                  <a:srgbClr val="76BCE9"/>
                </a:solidFill>
              </a:rPr>
              <a:t>petites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entreprises</a:t>
            </a:r>
            <a:br>
              <a:rPr lang="nl-BE" noProof="0" dirty="0"/>
            </a:br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1395425" y="5484952"/>
            <a:ext cx="4843072" cy="23082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nl-BE" sz="900" dirty="0">
                <a:latin typeface="Arial" pitchFamily="34" charset="0"/>
                <a:cs typeface="Arial" pitchFamily="34" charset="0"/>
              </a:rPr>
              <a:t>Source : Febelfin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9D13C-E6FE-D743-F937-6EBCA72F3275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74FB90-D5F7-8B40-0251-A3FC130F6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508" y="1608869"/>
            <a:ext cx="5808274" cy="37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1202393" y="5700737"/>
            <a:ext cx="4843072" cy="50782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marL="228600" indent="-228600">
              <a:buAutoNum type="arabicParenBoth"/>
            </a:pPr>
            <a:r>
              <a:rPr lang="nl-BE" sz="900" dirty="0" err="1">
                <a:latin typeface="Arial" pitchFamily="34" charset="0"/>
                <a:cs typeface="Arial" pitchFamily="34" charset="0"/>
              </a:rPr>
              <a:t>Sur</a:t>
            </a:r>
            <a:r>
              <a:rPr lang="nl-BE" sz="900" dirty="0">
                <a:latin typeface="Arial" pitchFamily="34" charset="0"/>
                <a:cs typeface="Arial" pitchFamily="34" charset="0"/>
              </a:rPr>
              <a:t> base des </a:t>
            </a:r>
            <a:r>
              <a:rPr lang="nl-BE" sz="900" dirty="0" err="1">
                <a:latin typeface="Arial" pitchFamily="34" charset="0"/>
                <a:cs typeface="Arial" pitchFamily="34" charset="0"/>
              </a:rPr>
              <a:t>statistiques</a:t>
            </a:r>
            <a:r>
              <a:rPr lang="nl-BE" sz="900" dirty="0">
                <a:latin typeface="Arial" pitchFamily="34" charset="0"/>
                <a:cs typeface="Arial" pitchFamily="34" charset="0"/>
              </a:rPr>
              <a:t> de leasing </a:t>
            </a:r>
            <a:r>
              <a:rPr lang="nl-BE" sz="900" dirty="0" err="1">
                <a:latin typeface="Arial" pitchFamily="34" charset="0"/>
                <a:cs typeface="Arial" pitchFamily="34" charset="0"/>
              </a:rPr>
              <a:t>trimestrielles</a:t>
            </a:r>
            <a:br>
              <a:rPr lang="nl-BE" sz="900" dirty="0">
                <a:latin typeface="Arial" pitchFamily="34" charset="0"/>
                <a:cs typeface="Arial" pitchFamily="34" charset="0"/>
              </a:rPr>
            </a:br>
            <a:endParaRPr lang="nl-BE" sz="900" dirty="0">
              <a:latin typeface="Arial" pitchFamily="34" charset="0"/>
              <a:cs typeface="Arial" pitchFamily="34" charset="0"/>
            </a:endParaRPr>
          </a:p>
          <a:p>
            <a:r>
              <a:rPr lang="nl-BE" sz="900" dirty="0">
                <a:latin typeface="Arial" pitchFamily="34" charset="0"/>
                <a:cs typeface="Arial" pitchFamily="34" charset="0"/>
              </a:rPr>
              <a:t>Source : Febelfin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3084" y="206880"/>
            <a:ext cx="8712318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BE" b="1" dirty="0">
                <a:solidFill>
                  <a:srgbClr val="76BCE9"/>
                </a:solidFill>
              </a:rPr>
              <a:t>Leasing</a:t>
            </a:r>
            <a:r>
              <a:rPr lang="fr-BE" dirty="0">
                <a:solidFill>
                  <a:srgbClr val="76BCE9"/>
                </a:solidFill>
              </a:rPr>
              <a:t>: </a:t>
            </a:r>
            <a:r>
              <a:rPr lang="nl-BE" dirty="0">
                <a:solidFill>
                  <a:srgbClr val="76BCE9"/>
                </a:solidFill>
              </a:rPr>
              <a:t>source de </a:t>
            </a:r>
            <a:r>
              <a:rPr lang="nl-BE" dirty="0" err="1">
                <a:solidFill>
                  <a:srgbClr val="76BCE9"/>
                </a:solidFill>
              </a:rPr>
              <a:t>financement</a:t>
            </a:r>
            <a:r>
              <a:rPr lang="nl-BE" dirty="0">
                <a:solidFill>
                  <a:srgbClr val="76BCE9"/>
                </a:solidFill>
              </a:rPr>
              <a:t> externe </a:t>
            </a:r>
            <a:r>
              <a:rPr lang="nl-BE" dirty="0" err="1">
                <a:solidFill>
                  <a:srgbClr val="76BCE9"/>
                </a:solidFill>
              </a:rPr>
              <a:t>alternative</a:t>
            </a:r>
            <a:r>
              <a:rPr lang="nl-BE" dirty="0">
                <a:solidFill>
                  <a:srgbClr val="76BCE9"/>
                </a:solidFill>
              </a:rPr>
              <a:t> </a:t>
            </a:r>
            <a:r>
              <a:rPr lang="nl-BE" dirty="0" err="1">
                <a:solidFill>
                  <a:srgbClr val="76BCE9"/>
                </a:solidFill>
              </a:rPr>
              <a:t>toujours</a:t>
            </a:r>
            <a:r>
              <a:rPr lang="nl-BE" dirty="0">
                <a:solidFill>
                  <a:srgbClr val="76BCE9"/>
                </a:solidFill>
              </a:rPr>
              <a:t> plus importante pour les starters et les </a:t>
            </a:r>
            <a:r>
              <a:rPr lang="nl-BE" dirty="0" err="1">
                <a:solidFill>
                  <a:srgbClr val="76BCE9"/>
                </a:solidFill>
              </a:rPr>
              <a:t>petites</a:t>
            </a:r>
            <a:r>
              <a:rPr lang="nl-BE" dirty="0">
                <a:solidFill>
                  <a:srgbClr val="76BCE9"/>
                </a:solidFill>
              </a:rPr>
              <a:t> </a:t>
            </a:r>
            <a:r>
              <a:rPr lang="nl-BE" dirty="0" err="1">
                <a:solidFill>
                  <a:srgbClr val="76BCE9"/>
                </a:solidFill>
              </a:rPr>
              <a:t>entreprises</a:t>
            </a:r>
            <a:br>
              <a:rPr lang="fr-BE" dirty="0">
                <a:solidFill>
                  <a:schemeClr val="tx1"/>
                </a:solidFill>
              </a:rPr>
            </a:b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E153F77-B0AD-83BD-B7BD-29D974AF5282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29B00-E872-E11E-7BC0-10F2F01B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02" y="1540479"/>
            <a:ext cx="6358976" cy="4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971550" y="804246"/>
            <a:ext cx="7218218" cy="408623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prstClr val="white"/>
                </a:solidFill>
                <a:cs typeface="Arial" pitchFamily="34" charset="0"/>
              </a:rPr>
              <a:t>Par rapport au 2024, le turnover a augmenté de 6,3 % au 2025.</a:t>
            </a:r>
            <a:endParaRPr lang="nl-BE" b="1" u="sng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942" y="6126930"/>
            <a:ext cx="6154559" cy="23082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nl-BE" sz="900" dirty="0">
                <a:latin typeface="Arial" pitchFamily="34" charset="0"/>
                <a:cs typeface="Arial" pitchFamily="34" charset="0"/>
              </a:rPr>
              <a:t>Source : Febelfin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9575" y="336010"/>
            <a:ext cx="835686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BE" dirty="0">
                <a:solidFill>
                  <a:srgbClr val="76BCE9"/>
                </a:solidFill>
              </a:rPr>
              <a:t>Autre source de financement alternative : </a:t>
            </a:r>
            <a:r>
              <a:rPr lang="fr-BE" b="1" dirty="0">
                <a:solidFill>
                  <a:srgbClr val="76BCE9"/>
                </a:solidFill>
              </a:rPr>
              <a:t>factoring 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776D617-9F28-E8AC-374D-EB35F6A6FF77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E421F-D508-C6DE-77CA-C96AD6DD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2" y="1468677"/>
            <a:ext cx="6742760" cy="44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15"/>
            <a:ext cx="8229600" cy="861774"/>
          </a:xfrm>
        </p:spPr>
        <p:txBody>
          <a:bodyPr/>
          <a:lstStyle/>
          <a:p>
            <a:r>
              <a:rPr lang="nl-BE" noProof="0" dirty="0" err="1">
                <a:solidFill>
                  <a:srgbClr val="76BCE9"/>
                </a:solidFill>
              </a:rPr>
              <a:t>Evolution</a:t>
            </a:r>
            <a:r>
              <a:rPr lang="nl-BE" noProof="0" dirty="0">
                <a:solidFill>
                  <a:srgbClr val="76BCE9"/>
                </a:solidFill>
              </a:rPr>
              <a:t> des </a:t>
            </a:r>
            <a:r>
              <a:rPr lang="nl-BE" noProof="0" dirty="0" err="1">
                <a:solidFill>
                  <a:srgbClr val="76BCE9"/>
                </a:solidFill>
              </a:rPr>
              <a:t>encours</a:t>
            </a:r>
            <a:r>
              <a:rPr lang="nl-BE" noProof="0" dirty="0">
                <a:solidFill>
                  <a:srgbClr val="76BCE9"/>
                </a:solidFill>
              </a:rPr>
              <a:t> des </a:t>
            </a:r>
            <a:r>
              <a:rPr lang="nl-BE" noProof="0" dirty="0" err="1">
                <a:solidFill>
                  <a:srgbClr val="76BCE9"/>
                </a:solidFill>
              </a:rPr>
              <a:t>titres</a:t>
            </a:r>
            <a:r>
              <a:rPr lang="nl-BE" noProof="0" dirty="0">
                <a:solidFill>
                  <a:srgbClr val="76BCE9"/>
                </a:solidFill>
              </a:rPr>
              <a:t> à </a:t>
            </a:r>
            <a:r>
              <a:rPr lang="nl-BE" noProof="0" dirty="0" err="1">
                <a:solidFill>
                  <a:srgbClr val="76BCE9"/>
                </a:solidFill>
              </a:rPr>
              <a:t>revenus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fixes</a:t>
            </a:r>
            <a:r>
              <a:rPr lang="nl-BE" noProof="0" dirty="0">
                <a:solidFill>
                  <a:srgbClr val="76BCE9"/>
                </a:solidFill>
              </a:rPr>
              <a:t> à plus d’1 </a:t>
            </a:r>
            <a:r>
              <a:rPr lang="nl-BE" noProof="0" dirty="0" err="1">
                <a:solidFill>
                  <a:srgbClr val="76BCE9"/>
                </a:solidFill>
              </a:rPr>
              <a:t>an</a:t>
            </a:r>
            <a:r>
              <a:rPr lang="nl-BE" noProof="0" dirty="0">
                <a:solidFill>
                  <a:srgbClr val="76BCE9"/>
                </a:solidFill>
              </a:rPr>
              <a:t> (en </a:t>
            </a:r>
            <a:r>
              <a:rPr lang="nl-BE" noProof="0" dirty="0" err="1">
                <a:solidFill>
                  <a:srgbClr val="76BCE9"/>
                </a:solidFill>
              </a:rPr>
              <a:t>mia</a:t>
            </a:r>
            <a:r>
              <a:rPr lang="nl-BE" noProof="0" dirty="0">
                <a:solidFill>
                  <a:srgbClr val="76BCE9"/>
                </a:solidFill>
              </a:rPr>
              <a:t> EUR)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315584"/>
            <a:ext cx="8059272" cy="583670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L’émission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directe de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titres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créance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repartie à la hausse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depuis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2023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1471825" y="6303705"/>
            <a:ext cx="2745731" cy="23082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fr-BE" sz="900" dirty="0">
                <a:latin typeface="Arial" pitchFamily="34" charset="0"/>
                <a:cs typeface="Arial" pitchFamily="34" charset="0"/>
              </a:rPr>
              <a:t>Source : BNB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43C04-5DC7-AA45-F902-B8879ABCCA52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5104C-2CC2-39F6-ED9B-73464AB3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24" y="2194041"/>
            <a:ext cx="6186563" cy="403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1246909" y="866716"/>
            <a:ext cx="659147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rgbClr val="393C50"/>
                </a:solidFill>
              </a:rPr>
              <a:t>Cette présentation vise à rassembler quelques chiffres clés relatifs au crédit aux entreprises afin de pouvoir analyser et suivre les évolutions. </a:t>
            </a:r>
          </a:p>
          <a:p>
            <a:endParaRPr lang="fr-FR" dirty="0">
              <a:solidFill>
                <a:srgbClr val="393C50"/>
              </a:solidFill>
            </a:endParaRPr>
          </a:p>
          <a:p>
            <a:r>
              <a:rPr lang="fr-FR" dirty="0">
                <a:solidFill>
                  <a:srgbClr val="393C50"/>
                </a:solidFill>
              </a:rPr>
              <a:t>Pour ce faire, différentes sources sont utilisées. Outre les chiffres fournis par la Banque nationale de Belgique </a:t>
            </a:r>
            <a:br>
              <a:rPr lang="fr-FR" dirty="0">
                <a:solidFill>
                  <a:srgbClr val="393C50"/>
                </a:solidFill>
              </a:rPr>
            </a:br>
            <a:r>
              <a:rPr lang="fr-FR" dirty="0">
                <a:solidFill>
                  <a:srgbClr val="393C50"/>
                </a:solidFill>
              </a:rPr>
              <a:t>(Schéma A), les résultats du Baromètre du crédit de Febelfin sont également pris en compte. </a:t>
            </a:r>
          </a:p>
          <a:p>
            <a:endParaRPr lang="fr-FR" dirty="0">
              <a:solidFill>
                <a:srgbClr val="393C50"/>
              </a:solidFill>
            </a:endParaRPr>
          </a:p>
          <a:p>
            <a:r>
              <a:rPr lang="fr-FR" dirty="0">
                <a:solidFill>
                  <a:srgbClr val="393C50"/>
                </a:solidFill>
              </a:rPr>
              <a:t>La source est indiquée clairement au bas de chaque slide.</a:t>
            </a:r>
          </a:p>
          <a:p>
            <a:endParaRPr lang="fr-FR" dirty="0">
              <a:solidFill>
                <a:srgbClr val="393C50"/>
              </a:solidFill>
            </a:endParaRPr>
          </a:p>
          <a:p>
            <a:r>
              <a:rPr lang="fr-FR" b="1" dirty="0">
                <a:solidFill>
                  <a:srgbClr val="393C50"/>
                </a:solidFill>
              </a:rPr>
              <a:t>Bien que ces sources soient toutes très valables et pertinentes, elles ne peuvent </a:t>
            </a:r>
            <a:r>
              <a:rPr lang="fr-FR" b="1" u="sng" dirty="0">
                <a:solidFill>
                  <a:srgbClr val="393C50"/>
                </a:solidFill>
              </a:rPr>
              <a:t>pas</a:t>
            </a:r>
            <a:r>
              <a:rPr lang="fr-FR" b="1" dirty="0">
                <a:solidFill>
                  <a:srgbClr val="393C50"/>
                </a:solidFill>
              </a:rPr>
              <a:t> être comparées directement entre elles, car les données sont différentes.</a:t>
            </a:r>
          </a:p>
          <a:p>
            <a:endParaRPr lang="nl-BE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B8FC01E-ED79-C120-A224-204C470C2C1E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7AAD-EC51-47EF-B9D3-AAB2773D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dirty="0" err="1">
                <a:solidFill>
                  <a:srgbClr val="76BCE9"/>
                </a:solidFill>
              </a:rPr>
              <a:t>Prêts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dirty="0">
                <a:solidFill>
                  <a:srgbClr val="76BCE9"/>
                </a:solidFill>
              </a:rPr>
              <a:t>“</a:t>
            </a:r>
            <a:r>
              <a:rPr lang="nl-BE" noProof="0" dirty="0">
                <a:solidFill>
                  <a:srgbClr val="76BCE9"/>
                </a:solidFill>
              </a:rPr>
              <a:t>coup de </a:t>
            </a:r>
            <a:r>
              <a:rPr lang="nl-BE" noProof="0" dirty="0" err="1">
                <a:solidFill>
                  <a:srgbClr val="76BCE9"/>
                </a:solidFill>
              </a:rPr>
              <a:t>pouce</a:t>
            </a:r>
            <a:r>
              <a:rPr lang="nl-BE" noProof="0" dirty="0">
                <a:solidFill>
                  <a:srgbClr val="76BCE9"/>
                </a:solidFill>
              </a:rPr>
              <a:t>” (</a:t>
            </a:r>
            <a:r>
              <a:rPr lang="nl-BE" noProof="0" dirty="0" err="1">
                <a:solidFill>
                  <a:srgbClr val="76BCE9"/>
                </a:solidFill>
              </a:rPr>
              <a:t>Région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wallonne</a:t>
            </a:r>
            <a:r>
              <a:rPr lang="nl-BE" noProof="0" dirty="0">
                <a:solidFill>
                  <a:srgbClr val="76BCE9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9847-B6D9-4501-B6A2-887B916E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413"/>
            <a:ext cx="8229600" cy="4821238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nl-BE" sz="1600" i="1" kern="0" noProof="0" dirty="0"/>
              <a:t>Période 01/01/2023 – 27/08/2023</a:t>
            </a:r>
          </a:p>
          <a:p>
            <a:pPr lvl="0">
              <a:lnSpc>
                <a:spcPct val="100000"/>
              </a:lnSpc>
              <a:defRPr/>
            </a:pPr>
            <a:endParaRPr lang="nl-BE" sz="1600" i="1" kern="0" noProof="0" dirty="0"/>
          </a:p>
          <a:p>
            <a:pPr lvl="0">
              <a:lnSpc>
                <a:spcPct val="100000"/>
              </a:lnSpc>
              <a:defRPr/>
            </a:pPr>
            <a:endParaRPr lang="nl-BE" sz="1600" kern="0" noProof="0" dirty="0"/>
          </a:p>
          <a:p>
            <a:pPr marL="285750" lvl="0" indent="-285750">
              <a:buFontTx/>
              <a:buChar char="-"/>
              <a:defRPr/>
            </a:pPr>
            <a:r>
              <a:rPr lang="nl-BE" sz="1600" kern="0" noProof="0" dirty="0"/>
              <a:t>200 PME ont </a:t>
            </a:r>
            <a:r>
              <a:rPr lang="nl-BE" sz="1600" kern="0" noProof="0" dirty="0" err="1"/>
              <a:t>recueilli</a:t>
            </a:r>
            <a:r>
              <a:rPr lang="nl-BE" sz="1600" kern="0" noProof="0" dirty="0"/>
              <a:t> 8.784.961 </a:t>
            </a:r>
            <a:r>
              <a:rPr lang="nl-BE" sz="1600" kern="0" dirty="0"/>
              <a:t>EUR via 1.231 </a:t>
            </a:r>
            <a:r>
              <a:rPr lang="nl-BE" sz="1600" kern="0" dirty="0" err="1"/>
              <a:t>prêts</a:t>
            </a:r>
            <a:endParaRPr lang="nl-BE" sz="1600" kern="0" noProof="0" dirty="0"/>
          </a:p>
          <a:p>
            <a:pPr marL="285750" lvl="0" indent="-285750">
              <a:buFontTx/>
              <a:buChar char="-"/>
              <a:defRPr/>
            </a:pPr>
            <a:endParaRPr lang="nl-BE" sz="1600" kern="0" dirty="0"/>
          </a:p>
          <a:p>
            <a:pPr marL="285750" lvl="0" indent="-285750">
              <a:buFontTx/>
              <a:buChar char="-"/>
              <a:defRPr/>
            </a:pPr>
            <a:endParaRPr lang="nl-BE" sz="1600" kern="0" noProof="0" dirty="0"/>
          </a:p>
          <a:p>
            <a:pPr marL="285750" lvl="0" indent="-285750">
              <a:buFontTx/>
              <a:buChar char="-"/>
              <a:defRPr/>
            </a:pPr>
            <a:endParaRPr lang="nl-BE" sz="1600" kern="0" dirty="0"/>
          </a:p>
          <a:p>
            <a:pPr lvl="0">
              <a:defRPr/>
            </a:pPr>
            <a:endParaRPr lang="nl-BE" sz="1600" kern="0" noProof="0" dirty="0"/>
          </a:p>
          <a:p>
            <a:pPr marL="742950" lvl="1" indent="-285750">
              <a:lnSpc>
                <a:spcPct val="100000"/>
              </a:lnSpc>
              <a:buFontTx/>
              <a:buChar char="-"/>
              <a:defRPr/>
            </a:pPr>
            <a:endParaRPr lang="nl-BE" sz="1600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lvl="0">
              <a:lnSpc>
                <a:spcPct val="100000"/>
              </a:lnSpc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r>
              <a:rPr lang="nl-BE" kern="0" dirty="0" err="1"/>
              <a:t>Durée</a:t>
            </a:r>
            <a:endParaRPr lang="nl-BE" kern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noProof="0" dirty="0"/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kern="0" dirty="0"/>
          </a:p>
          <a:p>
            <a:endParaRPr lang="nl-B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2C421-90D7-464D-9437-E2828F815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20</a:t>
            </a:fld>
            <a:endParaRPr lang="nl-B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32230D-75B1-48C6-8EC1-22B1413EE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04438"/>
              </p:ext>
            </p:extLst>
          </p:nvPr>
        </p:nvGraphicFramePr>
        <p:xfrm>
          <a:off x="740265" y="5161415"/>
          <a:ext cx="6797166" cy="60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3896">
                  <a:extLst>
                    <a:ext uri="{9D8B030D-6E8A-4147-A177-3AD203B41FA5}">
                      <a16:colId xmlns:a16="http://schemas.microsoft.com/office/drawing/2014/main" val="2986625778"/>
                    </a:ext>
                  </a:extLst>
                </a:gridCol>
                <a:gridCol w="1701090">
                  <a:extLst>
                    <a:ext uri="{9D8B030D-6E8A-4147-A177-3AD203B41FA5}">
                      <a16:colId xmlns:a16="http://schemas.microsoft.com/office/drawing/2014/main" val="915222560"/>
                    </a:ext>
                  </a:extLst>
                </a:gridCol>
                <a:gridCol w="1701090">
                  <a:extLst>
                    <a:ext uri="{9D8B030D-6E8A-4147-A177-3AD203B41FA5}">
                      <a16:colId xmlns:a16="http://schemas.microsoft.com/office/drawing/2014/main" val="2529207983"/>
                    </a:ext>
                  </a:extLst>
                </a:gridCol>
                <a:gridCol w="1701090">
                  <a:extLst>
                    <a:ext uri="{9D8B030D-6E8A-4147-A177-3AD203B41FA5}">
                      <a16:colId xmlns:a16="http://schemas.microsoft.com/office/drawing/2014/main" val="1494901038"/>
                    </a:ext>
                  </a:extLst>
                </a:gridCol>
              </a:tblGrid>
              <a:tr h="23647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 </a:t>
                      </a:r>
                      <a:r>
                        <a:rPr lang="en-GB" sz="1400" dirty="0" err="1"/>
                        <a:t>ans</a:t>
                      </a:r>
                      <a:endParaRPr lang="en-GB" sz="1400" dirty="0"/>
                    </a:p>
                  </a:txBody>
                  <a:tcPr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 </a:t>
                      </a:r>
                      <a:r>
                        <a:rPr lang="en-GB" sz="1400" dirty="0" err="1"/>
                        <a:t>ans</a:t>
                      </a:r>
                      <a:endParaRPr lang="en-GB" sz="1400" dirty="0"/>
                    </a:p>
                  </a:txBody>
                  <a:tcPr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 </a:t>
                      </a:r>
                      <a:r>
                        <a:rPr lang="en-GB" sz="1400" dirty="0" err="1"/>
                        <a:t>ans</a:t>
                      </a:r>
                      <a:endParaRPr lang="en-GB" sz="1400" dirty="0"/>
                    </a:p>
                  </a:txBody>
                  <a:tcPr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 </a:t>
                      </a:r>
                      <a:r>
                        <a:rPr lang="en-GB" sz="1400" dirty="0" err="1"/>
                        <a:t>ans</a:t>
                      </a:r>
                      <a:endParaRPr lang="en-GB" sz="1400" dirty="0"/>
                    </a:p>
                  </a:txBody>
                  <a:tcPr>
                    <a:solidFill>
                      <a:srgbClr val="7BB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81928"/>
                  </a:ext>
                </a:extLst>
              </a:tr>
              <a:tr h="28771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272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4CF222-71B0-4449-842F-28FDFE9D5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38610"/>
              </p:ext>
            </p:extLst>
          </p:nvPr>
        </p:nvGraphicFramePr>
        <p:xfrm>
          <a:off x="740266" y="2418155"/>
          <a:ext cx="6797165" cy="2230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343">
                  <a:extLst>
                    <a:ext uri="{9D8B030D-6E8A-4147-A177-3AD203B41FA5}">
                      <a16:colId xmlns:a16="http://schemas.microsoft.com/office/drawing/2014/main" val="2000252075"/>
                    </a:ext>
                  </a:extLst>
                </a:gridCol>
                <a:gridCol w="1563513">
                  <a:extLst>
                    <a:ext uri="{9D8B030D-6E8A-4147-A177-3AD203B41FA5}">
                      <a16:colId xmlns:a16="http://schemas.microsoft.com/office/drawing/2014/main" val="1492343523"/>
                    </a:ext>
                  </a:extLst>
                </a:gridCol>
                <a:gridCol w="1794025">
                  <a:extLst>
                    <a:ext uri="{9D8B030D-6E8A-4147-A177-3AD203B41FA5}">
                      <a16:colId xmlns:a16="http://schemas.microsoft.com/office/drawing/2014/main" val="272640080"/>
                    </a:ext>
                  </a:extLst>
                </a:gridCol>
                <a:gridCol w="1207284">
                  <a:extLst>
                    <a:ext uri="{9D8B030D-6E8A-4147-A177-3AD203B41FA5}">
                      <a16:colId xmlns:a16="http://schemas.microsoft.com/office/drawing/2014/main" val="273375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Via des </a:t>
                      </a:r>
                      <a:r>
                        <a:rPr lang="en-GB" sz="1400" dirty="0" err="1"/>
                        <a:t>plateformes</a:t>
                      </a:r>
                      <a:r>
                        <a:rPr lang="en-GB" sz="1400" dirty="0"/>
                        <a:t> de </a:t>
                      </a:r>
                      <a:r>
                        <a:rPr lang="en-GB" sz="1400" dirty="0" err="1"/>
                        <a:t>financement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participatif</a:t>
                      </a:r>
                      <a:endParaRPr lang="en-GB" sz="1400" dirty="0">
                        <a:highlight>
                          <a:srgbClr val="00FFFF"/>
                        </a:highlight>
                      </a:endParaRPr>
                    </a:p>
                  </a:txBody>
                  <a:tcPr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Via </a:t>
                      </a:r>
                      <a:r>
                        <a:rPr lang="en-GB" sz="1400" dirty="0" err="1"/>
                        <a:t>d’autres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biais</a:t>
                      </a:r>
                      <a:endParaRPr lang="en-GB" sz="1400" dirty="0"/>
                    </a:p>
                  </a:txBody>
                  <a:tcPr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TOTAL</a:t>
                      </a:r>
                    </a:p>
                  </a:txBody>
                  <a:tcPr>
                    <a:solidFill>
                      <a:srgbClr val="7BB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215730"/>
                  </a:ext>
                </a:extLst>
              </a:tr>
              <a:tr h="301344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Nombre de </a:t>
                      </a:r>
                      <a:r>
                        <a:rPr lang="en-GB" sz="1400" dirty="0" err="1"/>
                        <a:t>prêts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43885"/>
                  </a:ext>
                </a:extLst>
              </a:tr>
              <a:tr h="283414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Montant</a:t>
                      </a:r>
                      <a:r>
                        <a:rPr lang="en-GB" sz="1400" dirty="0"/>
                        <a:t> des </a:t>
                      </a:r>
                      <a:r>
                        <a:rPr lang="en-GB" sz="1400" dirty="0" err="1"/>
                        <a:t>prêts</a:t>
                      </a:r>
                      <a:r>
                        <a:rPr lang="en-GB" sz="1400" dirty="0"/>
                        <a:t> (EUR)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1.037.435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7.747.526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8.784.961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13275"/>
                  </a:ext>
                </a:extLst>
              </a:tr>
              <a:tr h="292379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Nombre </a:t>
                      </a:r>
                      <a:r>
                        <a:rPr lang="en-GB" sz="1400" dirty="0" err="1"/>
                        <a:t>d’entreprises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9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/>
                        <a:t>Montant</a:t>
                      </a:r>
                      <a:r>
                        <a:rPr lang="en-GB" sz="1400" dirty="0"/>
                        <a:t> moyen (EUR)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28.276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7.136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445908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732482F-1D19-E52E-D745-B3C3EC575933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7AAD-EC51-47EF-B9D3-AAB2773D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000"/>
            <a:ext cx="8229600" cy="861774"/>
          </a:xfrm>
        </p:spPr>
        <p:txBody>
          <a:bodyPr/>
          <a:lstStyle/>
          <a:p>
            <a:r>
              <a:rPr lang="nl-BE" noProof="0" dirty="0" err="1">
                <a:solidFill>
                  <a:srgbClr val="76BCE9"/>
                </a:solidFill>
              </a:rPr>
              <a:t>Prêt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Proxi</a:t>
            </a:r>
            <a:r>
              <a:rPr lang="nl-BE" noProof="0" dirty="0">
                <a:solidFill>
                  <a:srgbClr val="76BCE9"/>
                </a:solidFill>
              </a:rPr>
              <a:t> (</a:t>
            </a:r>
            <a:r>
              <a:rPr lang="nl-BE" noProof="0" dirty="0" err="1">
                <a:solidFill>
                  <a:srgbClr val="76BCE9"/>
                </a:solidFill>
              </a:rPr>
              <a:t>Région</a:t>
            </a:r>
            <a:r>
              <a:rPr lang="nl-BE" noProof="0" dirty="0">
                <a:solidFill>
                  <a:srgbClr val="76BCE9"/>
                </a:solidFill>
              </a:rPr>
              <a:t> de Bruxelles-</a:t>
            </a:r>
            <a:r>
              <a:rPr lang="nl-BE" noProof="0" dirty="0" err="1">
                <a:solidFill>
                  <a:srgbClr val="76BCE9"/>
                </a:solidFill>
              </a:rPr>
              <a:t>Capitale</a:t>
            </a:r>
            <a:r>
              <a:rPr lang="nl-BE" noProof="0" dirty="0">
                <a:solidFill>
                  <a:srgbClr val="76BCE9"/>
                </a:solidFill>
              </a:rPr>
              <a:t>)</a:t>
            </a:r>
            <a:br>
              <a:rPr lang="nl-BE" noProof="0" dirty="0">
                <a:solidFill>
                  <a:srgbClr val="76BCE9"/>
                </a:solidFill>
              </a:rPr>
            </a:br>
            <a:endParaRPr lang="nl-BE" noProof="0" dirty="0">
              <a:solidFill>
                <a:srgbClr val="76BCE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2C421-90D7-464D-9437-E2828F815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346D50E-6C03-4B71-FB64-0617741D2FC9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1C262-E05A-479B-DEA9-C2EB51FDF1F7}"/>
              </a:ext>
            </a:extLst>
          </p:cNvPr>
          <p:cNvSpPr txBox="1"/>
          <p:nvPr/>
        </p:nvSpPr>
        <p:spPr>
          <a:xfrm>
            <a:off x="542265" y="1157374"/>
            <a:ext cx="7521684" cy="1396127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nl-BE" sz="1400" i="1" kern="0" dirty="0">
                <a:solidFill>
                  <a:schemeClr val="bg1"/>
                </a:solidFill>
              </a:rPr>
              <a:t>Période : Q4/2020 – 31/12/2025</a:t>
            </a:r>
          </a:p>
          <a:p>
            <a:pPr lvl="0">
              <a:lnSpc>
                <a:spcPct val="100000"/>
              </a:lnSpc>
              <a:defRPr/>
            </a:pPr>
            <a:endParaRPr lang="nl-BE" sz="1400" i="1" kern="0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r>
              <a:rPr lang="nl-BE" sz="1600" kern="0" dirty="0">
                <a:solidFill>
                  <a:schemeClr val="bg1"/>
                </a:solidFill>
              </a:rPr>
              <a:t>8,8 </a:t>
            </a:r>
            <a:r>
              <a:rPr lang="nl-BE" sz="1600" kern="0" dirty="0" err="1">
                <a:solidFill>
                  <a:schemeClr val="bg1"/>
                </a:solidFill>
              </a:rPr>
              <a:t>mio</a:t>
            </a:r>
            <a:r>
              <a:rPr lang="nl-BE" sz="1600" kern="0" dirty="0">
                <a:solidFill>
                  <a:schemeClr val="bg1"/>
                </a:solidFill>
              </a:rPr>
              <a:t> EUR ont </a:t>
            </a:r>
            <a:r>
              <a:rPr lang="nl-BE" sz="1600" kern="0" dirty="0" err="1">
                <a:solidFill>
                  <a:schemeClr val="bg1"/>
                </a:solidFill>
              </a:rPr>
              <a:t>été</a:t>
            </a:r>
            <a:r>
              <a:rPr lang="nl-BE" sz="1600" kern="0" dirty="0">
                <a:solidFill>
                  <a:schemeClr val="bg1"/>
                </a:solidFill>
              </a:rPr>
              <a:t> </a:t>
            </a:r>
            <a:r>
              <a:rPr lang="nl-BE" sz="1600" kern="0" dirty="0" err="1">
                <a:solidFill>
                  <a:schemeClr val="bg1"/>
                </a:solidFill>
              </a:rPr>
              <a:t>enregistrés</a:t>
            </a:r>
            <a:r>
              <a:rPr lang="nl-BE" sz="1600" kern="0" dirty="0">
                <a:solidFill>
                  <a:schemeClr val="bg1"/>
                </a:solidFill>
              </a:rPr>
              <a:t> au cours de </a:t>
            </a:r>
            <a:r>
              <a:rPr lang="nl-BE" sz="1600" kern="0" dirty="0" err="1">
                <a:solidFill>
                  <a:schemeClr val="bg1"/>
                </a:solidFill>
              </a:rPr>
              <a:t>cette</a:t>
            </a:r>
            <a:r>
              <a:rPr lang="nl-BE" sz="1600" kern="0" dirty="0">
                <a:solidFill>
                  <a:schemeClr val="bg1"/>
                </a:solidFill>
              </a:rPr>
              <a:t> période</a:t>
            </a:r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endParaRPr lang="nl-BE" sz="1600" kern="0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00000"/>
              </a:lnSpc>
              <a:buFontTx/>
              <a:buChar char="-"/>
              <a:defRPr/>
            </a:pPr>
            <a:r>
              <a:rPr lang="nl-BE" sz="1600" kern="0" dirty="0" err="1">
                <a:solidFill>
                  <a:schemeClr val="bg1"/>
                </a:solidFill>
              </a:rPr>
              <a:t>Cela</a:t>
            </a:r>
            <a:r>
              <a:rPr lang="nl-BE" sz="1600" kern="0" dirty="0">
                <a:solidFill>
                  <a:schemeClr val="bg1"/>
                </a:solidFill>
              </a:rPr>
              <a:t> </a:t>
            </a:r>
            <a:r>
              <a:rPr lang="nl-BE" sz="1600" kern="0" dirty="0" err="1">
                <a:solidFill>
                  <a:schemeClr val="bg1"/>
                </a:solidFill>
              </a:rPr>
              <a:t>concerne</a:t>
            </a:r>
            <a:r>
              <a:rPr lang="nl-BE" sz="1600" kern="0" dirty="0">
                <a:solidFill>
                  <a:schemeClr val="bg1"/>
                </a:solidFill>
              </a:rPr>
              <a:t>  226 </a:t>
            </a:r>
            <a:r>
              <a:rPr lang="nl-BE" sz="1600" kern="0" dirty="0" err="1">
                <a:solidFill>
                  <a:schemeClr val="bg1"/>
                </a:solidFill>
              </a:rPr>
              <a:t>entreprises</a:t>
            </a:r>
            <a:r>
              <a:rPr lang="nl-BE" sz="1600" kern="0" dirty="0">
                <a:solidFill>
                  <a:schemeClr val="bg1"/>
                </a:solidFill>
              </a:rPr>
              <a:t> pour </a:t>
            </a:r>
            <a:r>
              <a:rPr lang="nl-BE" sz="1600" kern="0" dirty="0" err="1">
                <a:solidFill>
                  <a:schemeClr val="bg1"/>
                </a:solidFill>
              </a:rPr>
              <a:t>près</a:t>
            </a:r>
            <a:r>
              <a:rPr lang="nl-BE" sz="1600" kern="0" dirty="0">
                <a:solidFill>
                  <a:schemeClr val="bg1"/>
                </a:solidFill>
              </a:rPr>
              <a:t> de 2.700 dossiers de </a:t>
            </a:r>
            <a:r>
              <a:rPr lang="nl-BE" sz="1600" kern="0" dirty="0" err="1">
                <a:solidFill>
                  <a:schemeClr val="bg1"/>
                </a:solidFill>
              </a:rPr>
              <a:t>prêteurs</a:t>
            </a:r>
            <a:endParaRPr lang="nl-BE" sz="1600" kern="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5D6F6-A08B-D123-C128-036A8ABD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72" y="2736456"/>
            <a:ext cx="5022480" cy="3279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98EE7D-95E3-2B2C-EF30-12D3A0418C1E}"/>
              </a:ext>
            </a:extLst>
          </p:cNvPr>
          <p:cNvSpPr txBox="1"/>
          <p:nvPr/>
        </p:nvSpPr>
        <p:spPr>
          <a:xfrm>
            <a:off x="1647629" y="6146816"/>
            <a:ext cx="6843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Source : </a:t>
            </a:r>
            <a:r>
              <a:rPr lang="nl-BE" sz="900" dirty="0" err="1"/>
              <a:t>finance&amp;invest.brussels</a:t>
            </a:r>
            <a:endParaRPr lang="nl-BE" sz="900" dirty="0"/>
          </a:p>
        </p:txBody>
      </p:sp>
    </p:spTree>
    <p:extLst>
      <p:ext uri="{BB962C8B-B14F-4D97-AF65-F5344CB8AC3E}">
        <p14:creationId xmlns:p14="http://schemas.microsoft.com/office/powerpoint/2010/main" val="1796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336713"/>
            <a:ext cx="8229600" cy="430887"/>
          </a:xfrm>
        </p:spPr>
        <p:txBody>
          <a:bodyPr/>
          <a:lstStyle/>
          <a:p>
            <a:r>
              <a:rPr lang="nl-BE" noProof="0" dirty="0" err="1">
                <a:solidFill>
                  <a:srgbClr val="76BCE9"/>
                </a:solidFill>
              </a:rPr>
              <a:t>Prêt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WinWin</a:t>
            </a:r>
            <a:r>
              <a:rPr lang="nl-BE" dirty="0">
                <a:solidFill>
                  <a:srgbClr val="76BCE9"/>
                </a:solidFill>
              </a:rPr>
              <a:t> – </a:t>
            </a:r>
            <a:r>
              <a:rPr lang="nl-BE" dirty="0" err="1">
                <a:solidFill>
                  <a:srgbClr val="76BCE9"/>
                </a:solidFill>
              </a:rPr>
              <a:t>montant</a:t>
            </a:r>
            <a:r>
              <a:rPr lang="nl-BE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moyen</a:t>
            </a:r>
            <a:r>
              <a:rPr lang="nl-BE" noProof="0" dirty="0">
                <a:solidFill>
                  <a:srgbClr val="76BCE9"/>
                </a:solidFill>
              </a:rPr>
              <a:t> (</a:t>
            </a:r>
            <a:r>
              <a:rPr lang="nl-BE" noProof="0" dirty="0" err="1">
                <a:solidFill>
                  <a:srgbClr val="76BCE9"/>
                </a:solidFill>
              </a:rPr>
              <a:t>Région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flamande</a:t>
            </a:r>
            <a:r>
              <a:rPr lang="nl-BE" noProof="0" dirty="0">
                <a:solidFill>
                  <a:srgbClr val="76BCE9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7629" y="6146816"/>
            <a:ext cx="6843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Source : Voortgangsrapportage Winwinleningen , PMV – standaardwaarborgen –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5E24C-DBA5-4C3B-B7F1-52041D8F0264}"/>
              </a:ext>
            </a:extLst>
          </p:cNvPr>
          <p:cNvSpPr txBox="1"/>
          <p:nvPr/>
        </p:nvSpPr>
        <p:spPr>
          <a:xfrm>
            <a:off x="404151" y="871714"/>
            <a:ext cx="8235025" cy="1328023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Le </a:t>
            </a:r>
            <a:r>
              <a:rPr lang="nl-NL" dirty="0" err="1">
                <a:solidFill>
                  <a:schemeClr val="bg1"/>
                </a:solidFill>
              </a:rPr>
              <a:t>montant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moyen</a:t>
            </a:r>
            <a:r>
              <a:rPr lang="nl-NL" dirty="0">
                <a:solidFill>
                  <a:schemeClr val="bg1"/>
                </a:solidFill>
              </a:rPr>
              <a:t> des </a:t>
            </a:r>
            <a:r>
              <a:rPr lang="nl-NL" dirty="0" err="1">
                <a:solidFill>
                  <a:schemeClr val="bg1"/>
                </a:solidFill>
              </a:rPr>
              <a:t>prêts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WinWin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enregistrés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était</a:t>
            </a:r>
            <a:r>
              <a:rPr lang="nl-NL" dirty="0">
                <a:solidFill>
                  <a:schemeClr val="bg1"/>
                </a:solidFill>
              </a:rPr>
              <a:t> de </a:t>
            </a:r>
            <a:r>
              <a:rPr lang="nl-NL" dirty="0" err="1">
                <a:solidFill>
                  <a:schemeClr val="bg1"/>
                </a:solidFill>
              </a:rPr>
              <a:t>presque</a:t>
            </a:r>
            <a:r>
              <a:rPr lang="nl-NL" dirty="0">
                <a:solidFill>
                  <a:schemeClr val="bg1"/>
                </a:solidFill>
              </a:rPr>
              <a:t> 28.000 EUR en 2025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</a:rPr>
              <a:t>Une</a:t>
            </a:r>
            <a:r>
              <a:rPr lang="nl-NL" dirty="0">
                <a:solidFill>
                  <a:schemeClr val="bg1"/>
                </a:solidFill>
              </a:rPr>
              <a:t> hausse de 29% par rapport au </a:t>
            </a:r>
            <a:r>
              <a:rPr lang="nl-NL" dirty="0" err="1">
                <a:solidFill>
                  <a:schemeClr val="bg1"/>
                </a:solidFill>
              </a:rPr>
              <a:t>montant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moyen</a:t>
            </a:r>
            <a:r>
              <a:rPr lang="nl-NL" dirty="0">
                <a:solidFill>
                  <a:schemeClr val="bg1"/>
                </a:solidFill>
              </a:rPr>
              <a:t> des </a:t>
            </a:r>
            <a:r>
              <a:rPr lang="nl-NL" dirty="0" err="1">
                <a:solidFill>
                  <a:schemeClr val="bg1"/>
                </a:solidFill>
              </a:rPr>
              <a:t>prêts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WinWin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enregistrés</a:t>
            </a:r>
            <a:r>
              <a:rPr lang="nl-NL" dirty="0">
                <a:solidFill>
                  <a:schemeClr val="bg1"/>
                </a:solidFill>
              </a:rPr>
              <a:t> en 2024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C2427F0-A034-815C-838E-94DDF0634FB2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6D29-17C8-A837-4302-7DDC7B6A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70" y="2377003"/>
            <a:ext cx="5652647" cy="36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793"/>
            <a:ext cx="8229600" cy="430887"/>
          </a:xfrm>
        </p:spPr>
        <p:txBody>
          <a:bodyPr/>
          <a:lstStyle/>
          <a:p>
            <a:r>
              <a:rPr lang="nl-BE" noProof="0" dirty="0" err="1">
                <a:solidFill>
                  <a:srgbClr val="76BCE9"/>
                </a:solidFill>
              </a:rPr>
              <a:t>Prêt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WinWin</a:t>
            </a:r>
            <a:r>
              <a:rPr lang="nl-BE" noProof="0" dirty="0">
                <a:solidFill>
                  <a:srgbClr val="76BCE9"/>
                </a:solidFill>
              </a:rPr>
              <a:t> – </a:t>
            </a:r>
            <a:r>
              <a:rPr lang="nl-BE" noProof="0" dirty="0" err="1">
                <a:solidFill>
                  <a:srgbClr val="76BCE9"/>
                </a:solidFill>
              </a:rPr>
              <a:t>enregistrements</a:t>
            </a:r>
            <a:r>
              <a:rPr lang="nl-BE" noProof="0" dirty="0">
                <a:solidFill>
                  <a:srgbClr val="76BCE9"/>
                </a:solidFill>
              </a:rPr>
              <a:t> (</a:t>
            </a:r>
            <a:r>
              <a:rPr lang="nl-BE" noProof="0" dirty="0" err="1">
                <a:solidFill>
                  <a:srgbClr val="76BCE9"/>
                </a:solidFill>
              </a:rPr>
              <a:t>Région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  <a:r>
              <a:rPr lang="nl-BE" noProof="0" dirty="0" err="1">
                <a:solidFill>
                  <a:srgbClr val="76BCE9"/>
                </a:solidFill>
              </a:rPr>
              <a:t>flamande</a:t>
            </a:r>
            <a:r>
              <a:rPr lang="nl-BE" noProof="0" dirty="0">
                <a:solidFill>
                  <a:srgbClr val="76BCE9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4256" y="5976247"/>
            <a:ext cx="45852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prstClr val="black"/>
                </a:solidFill>
              </a:rPr>
              <a:t>Source : Voortgangsrapportage Winwinleningen , PMV - standaardwaarborgen –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13F8A-AD02-4A20-99DD-184C0316B2BD}"/>
              </a:ext>
            </a:extLst>
          </p:cNvPr>
          <p:cNvSpPr txBox="1"/>
          <p:nvPr/>
        </p:nvSpPr>
        <p:spPr>
          <a:xfrm>
            <a:off x="802023" y="1104354"/>
            <a:ext cx="7141946" cy="715089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nl-BE" dirty="0" err="1">
                <a:solidFill>
                  <a:prstClr val="white"/>
                </a:solidFill>
              </a:rPr>
              <a:t>Tendance</a:t>
            </a:r>
            <a:r>
              <a:rPr lang="nl-BE" dirty="0">
                <a:solidFill>
                  <a:prstClr val="white"/>
                </a:solidFill>
              </a:rPr>
              <a:t> à la baisse en </a:t>
            </a:r>
            <a:r>
              <a:rPr lang="nl-BE" dirty="0" err="1">
                <a:solidFill>
                  <a:prstClr val="white"/>
                </a:solidFill>
              </a:rPr>
              <a:t>nombre</a:t>
            </a:r>
            <a:r>
              <a:rPr lang="nl-BE" dirty="0">
                <a:solidFill>
                  <a:prstClr val="white"/>
                </a:solidFill>
              </a:rPr>
              <a:t> et en </a:t>
            </a:r>
            <a:r>
              <a:rPr lang="nl-BE" dirty="0" err="1">
                <a:solidFill>
                  <a:prstClr val="white"/>
                </a:solidFill>
              </a:rPr>
              <a:t>montant</a:t>
            </a:r>
            <a:r>
              <a:rPr lang="nl-BE" dirty="0">
                <a:solidFill>
                  <a:prstClr val="white"/>
                </a:solidFill>
              </a:rPr>
              <a:t> des </a:t>
            </a:r>
            <a:r>
              <a:rPr lang="nl-BE" dirty="0" err="1">
                <a:solidFill>
                  <a:prstClr val="white"/>
                </a:solidFill>
              </a:rPr>
              <a:t>prêts</a:t>
            </a:r>
            <a:r>
              <a:rPr lang="nl-BE" dirty="0">
                <a:solidFill>
                  <a:prstClr val="white"/>
                </a:solidFill>
              </a:rPr>
              <a:t> </a:t>
            </a:r>
            <a:r>
              <a:rPr lang="nl-BE" dirty="0" err="1">
                <a:solidFill>
                  <a:prstClr val="white"/>
                </a:solidFill>
              </a:rPr>
              <a:t>WinWin</a:t>
            </a:r>
            <a:r>
              <a:rPr lang="nl-BE" dirty="0">
                <a:solidFill>
                  <a:prstClr val="white"/>
                </a:solidFill>
              </a:rPr>
              <a:t> </a:t>
            </a:r>
            <a:r>
              <a:rPr lang="nl-BE" dirty="0" err="1">
                <a:solidFill>
                  <a:prstClr val="white"/>
                </a:solidFill>
              </a:rPr>
              <a:t>enregistrés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3AAAB-5BBB-C1F6-9332-B674334721A6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C65D0-D4C1-D944-A8D6-6123867D5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6" y="2014252"/>
            <a:ext cx="5782424" cy="37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1CAD0-9919-661E-C3D6-916C66A79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FBF0-7F0D-3407-32ED-E699E91D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93"/>
            <a:ext cx="8229600" cy="430887"/>
          </a:xfrm>
        </p:spPr>
        <p:txBody>
          <a:bodyPr/>
          <a:lstStyle/>
          <a:p>
            <a:r>
              <a:rPr lang="nl-BE" noProof="0" dirty="0">
                <a:solidFill>
                  <a:srgbClr val="76BCE9"/>
                </a:solidFill>
              </a:rPr>
              <a:t>Actions </a:t>
            </a:r>
            <a:r>
              <a:rPr lang="nl-BE" noProof="0" dirty="0" err="1">
                <a:solidFill>
                  <a:srgbClr val="76BCE9"/>
                </a:solidFill>
              </a:rPr>
              <a:t>d’amis</a:t>
            </a:r>
            <a:r>
              <a:rPr lang="nl-BE" noProof="0" dirty="0">
                <a:solidFill>
                  <a:srgbClr val="76BCE9"/>
                </a:solidFill>
              </a:rPr>
              <a:t> – </a:t>
            </a:r>
            <a:r>
              <a:rPr lang="nl-BE" noProof="0" dirty="0" err="1">
                <a:solidFill>
                  <a:srgbClr val="76BCE9"/>
                </a:solidFill>
              </a:rPr>
              <a:t>enregistrements</a:t>
            </a:r>
            <a:r>
              <a:rPr lang="nl-BE" noProof="0" dirty="0">
                <a:solidFill>
                  <a:srgbClr val="76BCE9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2A9BF-A3D1-2150-3875-7DCCCA15E628}"/>
              </a:ext>
            </a:extLst>
          </p:cNvPr>
          <p:cNvSpPr txBox="1"/>
          <p:nvPr/>
        </p:nvSpPr>
        <p:spPr>
          <a:xfrm>
            <a:off x="1324912" y="5942632"/>
            <a:ext cx="4951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prstClr val="black"/>
                </a:solidFill>
              </a:rPr>
              <a:t>Source : Voortgangsrapportage Vriendenaandelen – PMV – standaardwaarborgen –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6FBDA-52B0-599E-A1D5-712C81E82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2F84D-FA68-5146-07F5-CE6F9B0E61D8}"/>
              </a:ext>
            </a:extLst>
          </p:cNvPr>
          <p:cNvSpPr txBox="1"/>
          <p:nvPr/>
        </p:nvSpPr>
        <p:spPr>
          <a:xfrm>
            <a:off x="802023" y="1104354"/>
            <a:ext cx="7141946" cy="715089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nl-BE" dirty="0" err="1">
                <a:solidFill>
                  <a:prstClr val="white"/>
                </a:solidFill>
              </a:rPr>
              <a:t>Augmentation</a:t>
            </a:r>
            <a:r>
              <a:rPr lang="nl-BE" dirty="0">
                <a:solidFill>
                  <a:prstClr val="white"/>
                </a:solidFill>
              </a:rPr>
              <a:t> en </a:t>
            </a:r>
            <a:r>
              <a:rPr lang="nl-BE" dirty="0" err="1">
                <a:solidFill>
                  <a:prstClr val="white"/>
                </a:solidFill>
              </a:rPr>
              <a:t>montant</a:t>
            </a:r>
            <a:r>
              <a:rPr lang="nl-BE" dirty="0">
                <a:solidFill>
                  <a:prstClr val="white"/>
                </a:solidFill>
              </a:rPr>
              <a:t> et en </a:t>
            </a:r>
            <a:r>
              <a:rPr lang="nl-BE" dirty="0" err="1">
                <a:solidFill>
                  <a:prstClr val="white"/>
                </a:solidFill>
              </a:rPr>
              <a:t>nombre</a:t>
            </a:r>
            <a:r>
              <a:rPr lang="nl-BE" dirty="0">
                <a:solidFill>
                  <a:prstClr val="white"/>
                </a:solidFill>
              </a:rPr>
              <a:t> des </a:t>
            </a:r>
            <a:r>
              <a:rPr lang="nl-BE" dirty="0" err="1">
                <a:solidFill>
                  <a:prstClr val="white"/>
                </a:solidFill>
              </a:rPr>
              <a:t>enregistrements</a:t>
            </a:r>
            <a:r>
              <a:rPr lang="nl-BE" dirty="0">
                <a:solidFill>
                  <a:prstClr val="white"/>
                </a:solidFill>
              </a:rPr>
              <a:t> par rapport à 2024, mais </a:t>
            </a:r>
            <a:r>
              <a:rPr lang="nl-BE" dirty="0" err="1">
                <a:solidFill>
                  <a:prstClr val="white"/>
                </a:solidFill>
              </a:rPr>
              <a:t>importance</a:t>
            </a:r>
            <a:r>
              <a:rPr lang="nl-BE" dirty="0">
                <a:solidFill>
                  <a:prstClr val="white"/>
                </a:solidFill>
              </a:rPr>
              <a:t> </a:t>
            </a:r>
            <a:r>
              <a:rPr lang="nl-BE" dirty="0" err="1">
                <a:solidFill>
                  <a:prstClr val="white"/>
                </a:solidFill>
              </a:rPr>
              <a:t>limitée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88E15-4431-DF0A-AC4D-CE6D871A81C3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</a:t>
            </a:r>
            <a:r>
              <a:rPr lang="fr-FR" sz="900">
                <a:solidFill>
                  <a:srgbClr val="7BB5E7"/>
                </a:solidFill>
              </a:rPr>
              <a:t>1er mars </a:t>
            </a:r>
            <a:r>
              <a:rPr lang="fr-FR" sz="900" dirty="0">
                <a:solidFill>
                  <a:srgbClr val="7BB5E7"/>
                </a:solidFill>
              </a:rPr>
              <a:t>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0AB67-1A79-5659-EFD3-323D8D11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12" y="2007117"/>
            <a:ext cx="5822438" cy="38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uu27BulG7GrCfwq3lqjWBv0tygQy2VptjZnq3oPJsIxfobFQ1n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47" y="173634"/>
            <a:ext cx="1265728" cy="8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09" y="174651"/>
            <a:ext cx="8229600" cy="738664"/>
          </a:xfrm>
        </p:spPr>
        <p:txBody>
          <a:bodyPr/>
          <a:lstStyle/>
          <a:p>
            <a:r>
              <a:rPr lang="nl-BE" sz="2400" dirty="0" err="1">
                <a:solidFill>
                  <a:srgbClr val="76BCE9"/>
                </a:solidFill>
              </a:rPr>
              <a:t>L’économie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belge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est</a:t>
            </a:r>
            <a:r>
              <a:rPr lang="nl-BE" sz="2400" dirty="0">
                <a:solidFill>
                  <a:srgbClr val="76BCE9"/>
                </a:solidFill>
              </a:rPr>
              <a:t> et </a:t>
            </a:r>
            <a:r>
              <a:rPr lang="nl-BE" sz="2400" dirty="0" err="1">
                <a:solidFill>
                  <a:srgbClr val="76BCE9"/>
                </a:solidFill>
              </a:rPr>
              <a:t>reste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soutenue</a:t>
            </a:r>
            <a:r>
              <a:rPr lang="nl-BE" sz="2400" dirty="0">
                <a:solidFill>
                  <a:srgbClr val="76BCE9"/>
                </a:solidFill>
              </a:rPr>
              <a:t> par </a:t>
            </a:r>
            <a:r>
              <a:rPr lang="nl-BE" sz="2400" dirty="0" err="1">
                <a:solidFill>
                  <a:srgbClr val="76BCE9"/>
                </a:solidFill>
              </a:rPr>
              <a:t>le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br>
              <a:rPr lang="nl-BE" sz="2400" dirty="0">
                <a:solidFill>
                  <a:srgbClr val="76BCE9"/>
                </a:solidFill>
              </a:rPr>
            </a:br>
            <a:r>
              <a:rPr lang="nl-BE" sz="2400" dirty="0" err="1">
                <a:solidFill>
                  <a:srgbClr val="76BCE9"/>
                </a:solidFill>
              </a:rPr>
              <a:t>secteur</a:t>
            </a:r>
            <a:r>
              <a:rPr lang="nl-BE" sz="2400" dirty="0">
                <a:solidFill>
                  <a:srgbClr val="76BCE9"/>
                </a:solidFill>
              </a:rPr>
              <a:t> bancaire </a:t>
            </a:r>
            <a:r>
              <a:rPr lang="nl-BE" sz="2400" dirty="0" err="1">
                <a:solidFill>
                  <a:srgbClr val="76BCE9"/>
                </a:solidFill>
              </a:rPr>
              <a:t>belge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3</a:t>
            </a:fld>
            <a:endParaRPr lang="nl-B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6386"/>
              </p:ext>
            </p:extLst>
          </p:nvPr>
        </p:nvGraphicFramePr>
        <p:xfrm>
          <a:off x="410008" y="1480511"/>
          <a:ext cx="8276472" cy="36279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0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974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noProof="0" dirty="0" err="1">
                          <a:effectLst/>
                        </a:rPr>
                        <a:t>Segments</a:t>
                      </a:r>
                      <a:r>
                        <a:rPr lang="nl-BE" sz="1200" noProof="0" dirty="0">
                          <a:effectLst/>
                        </a:rPr>
                        <a:t> de clientèle</a:t>
                      </a:r>
                      <a:endParaRPr lang="nl-BE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B5E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effectLst/>
                        </a:rPr>
                        <a:t>Octroi de crédits par le secteur bancaire belge à des clients belges (par secteur économique ; y compris les volumes de crédits titrisés ; uniquement les clients non bancaires et non financiers)</a:t>
                      </a:r>
                      <a:r>
                        <a:rPr lang="nl-BE" sz="1100" noProof="0" dirty="0">
                          <a:effectLst/>
                        </a:rPr>
                        <a:t> (1)</a:t>
                      </a:r>
                      <a:endParaRPr lang="nl-BE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B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noProof="0" dirty="0">
                          <a:effectLst/>
                        </a:rPr>
                        <a:t>Fin </a:t>
                      </a:r>
                      <a:r>
                        <a:rPr lang="nl-BE" sz="1100" noProof="0" dirty="0" err="1">
                          <a:effectLst/>
                        </a:rPr>
                        <a:t>décembre</a:t>
                      </a:r>
                      <a:r>
                        <a:rPr lang="nl-BE" sz="1100" noProof="0" dirty="0">
                          <a:effectLst/>
                        </a:rPr>
                        <a:t> 2015 (</a:t>
                      </a:r>
                      <a:r>
                        <a:rPr lang="nl-BE" sz="1100" noProof="0" dirty="0" err="1">
                          <a:effectLst/>
                        </a:rPr>
                        <a:t>encours</a:t>
                      </a:r>
                      <a:r>
                        <a:rPr lang="nl-BE" sz="1100" noProof="0" dirty="0">
                          <a:effectLst/>
                        </a:rPr>
                        <a:t> des crédits, en </a:t>
                      </a:r>
                      <a:r>
                        <a:rPr lang="nl-BE" sz="1100" noProof="0" dirty="0" err="1">
                          <a:effectLst/>
                        </a:rPr>
                        <a:t>millions</a:t>
                      </a:r>
                      <a:r>
                        <a:rPr lang="nl-BE" sz="1100" noProof="0" dirty="0">
                          <a:effectLst/>
                        </a:rPr>
                        <a:t> EUR)</a:t>
                      </a:r>
                      <a:endParaRPr lang="nl-BE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noProof="0" dirty="0">
                          <a:effectLst/>
                        </a:rPr>
                        <a:t>Fin </a:t>
                      </a:r>
                      <a:r>
                        <a:rPr lang="nl-BE" sz="1100" noProof="0" dirty="0" err="1">
                          <a:effectLst/>
                        </a:rPr>
                        <a:t>décembre</a:t>
                      </a:r>
                      <a:r>
                        <a:rPr lang="nl-BE" sz="1100" noProof="0" dirty="0">
                          <a:effectLst/>
                        </a:rPr>
                        <a:t> 2025 (</a:t>
                      </a:r>
                      <a:r>
                        <a:rPr lang="nl-BE" sz="1100" noProof="0" dirty="0" err="1">
                          <a:effectLst/>
                        </a:rPr>
                        <a:t>encours</a:t>
                      </a:r>
                      <a:r>
                        <a:rPr lang="nl-BE" sz="1100" noProof="0" dirty="0">
                          <a:effectLst/>
                        </a:rPr>
                        <a:t> des crédits, en </a:t>
                      </a:r>
                      <a:r>
                        <a:rPr lang="nl-BE" sz="1100" noProof="0" dirty="0" err="1">
                          <a:effectLst/>
                        </a:rPr>
                        <a:t>millions</a:t>
                      </a:r>
                      <a:r>
                        <a:rPr lang="nl-BE" sz="1100" noProof="0" dirty="0">
                          <a:effectLst/>
                        </a:rPr>
                        <a:t> EUR)</a:t>
                      </a:r>
                      <a:endParaRPr lang="nl-BE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noProof="0" dirty="0" err="1">
                          <a:effectLst/>
                        </a:rPr>
                        <a:t>Croissance</a:t>
                      </a:r>
                      <a:r>
                        <a:rPr lang="nl-BE" sz="1100" noProof="0" dirty="0">
                          <a:effectLst/>
                        </a:rPr>
                        <a:t> de </a:t>
                      </a:r>
                      <a:r>
                        <a:rPr lang="nl-BE" sz="1100" noProof="0" dirty="0" err="1">
                          <a:effectLst/>
                        </a:rPr>
                        <a:t>l’encours</a:t>
                      </a:r>
                      <a:r>
                        <a:rPr lang="nl-BE" sz="1100" noProof="0" dirty="0">
                          <a:effectLst/>
                        </a:rPr>
                        <a:t> </a:t>
                      </a:r>
                      <a:r>
                        <a:rPr lang="nl-BE" sz="1100" noProof="0" dirty="0" err="1">
                          <a:effectLst/>
                        </a:rPr>
                        <a:t>sur</a:t>
                      </a:r>
                      <a:r>
                        <a:rPr lang="nl-BE" sz="1100" noProof="0" dirty="0">
                          <a:effectLst/>
                        </a:rPr>
                        <a:t> la période de </a:t>
                      </a:r>
                      <a:r>
                        <a:rPr lang="nl-BE" sz="1100" noProof="0" dirty="0" err="1">
                          <a:effectLst/>
                        </a:rPr>
                        <a:t>décembre</a:t>
                      </a:r>
                      <a:r>
                        <a:rPr lang="nl-BE" sz="1100" noProof="0" dirty="0">
                          <a:effectLst/>
                        </a:rPr>
                        <a:t> 2015 à </a:t>
                      </a:r>
                      <a:r>
                        <a:rPr lang="nl-BE" sz="1100" noProof="0" dirty="0" err="1">
                          <a:effectLst/>
                        </a:rPr>
                        <a:t>décembre</a:t>
                      </a:r>
                      <a:r>
                        <a:rPr lang="nl-BE" sz="1100" noProof="0" dirty="0">
                          <a:effectLst/>
                        </a:rPr>
                        <a:t> 2025</a:t>
                      </a:r>
                      <a:endParaRPr lang="nl-BE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noProof="0" dirty="0">
                          <a:effectLst/>
                        </a:rPr>
                        <a:t>En </a:t>
                      </a:r>
                      <a:r>
                        <a:rPr lang="nl-BE" sz="1100" noProof="0" dirty="0" err="1">
                          <a:effectLst/>
                        </a:rPr>
                        <a:t>millions</a:t>
                      </a:r>
                      <a:r>
                        <a:rPr lang="nl-BE" sz="1100" noProof="0" dirty="0">
                          <a:effectLst/>
                        </a:rPr>
                        <a:t> </a:t>
                      </a:r>
                      <a:r>
                        <a:rPr lang="nl-BE" sz="1100" noProof="0" dirty="0" err="1">
                          <a:effectLst/>
                        </a:rPr>
                        <a:t>d’EUR</a:t>
                      </a:r>
                      <a:endParaRPr lang="nl-BE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9E8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noProof="0" dirty="0">
                          <a:effectLst/>
                        </a:rPr>
                        <a:t>En %</a:t>
                      </a:r>
                      <a:endParaRPr lang="nl-BE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9E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1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BE" sz="1050" noProof="0" dirty="0" err="1">
                          <a:effectLst/>
                        </a:rPr>
                        <a:t>Crédits</a:t>
                      </a:r>
                      <a:r>
                        <a:rPr lang="nl-BE" sz="1050" noProof="0" dirty="0">
                          <a:effectLst/>
                        </a:rPr>
                        <a:t> </a:t>
                      </a:r>
                      <a:r>
                        <a:rPr lang="nl-BE" sz="1050" noProof="0" dirty="0" err="1">
                          <a:effectLst/>
                        </a:rPr>
                        <a:t>aux</a:t>
                      </a:r>
                      <a:r>
                        <a:rPr lang="nl-BE" sz="1050" noProof="0" dirty="0">
                          <a:effectLst/>
                        </a:rPr>
                        <a:t> ménages </a:t>
                      </a:r>
                      <a:r>
                        <a:rPr lang="nl-BE" sz="1050" noProof="0" dirty="0" err="1">
                          <a:effectLst/>
                        </a:rPr>
                        <a:t>belges</a:t>
                      </a:r>
                      <a:endParaRPr lang="nl-BE" sz="10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200.193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307.969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+ 107.776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+ 53,8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42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BE" sz="1050" noProof="0" dirty="0" err="1">
                          <a:effectLst/>
                        </a:rPr>
                        <a:t>Crédits</a:t>
                      </a:r>
                      <a:r>
                        <a:rPr lang="nl-BE" sz="1050" noProof="0" dirty="0">
                          <a:effectLst/>
                        </a:rPr>
                        <a:t> </a:t>
                      </a:r>
                      <a:r>
                        <a:rPr lang="nl-BE" sz="1050" noProof="0" dirty="0" err="1">
                          <a:effectLst/>
                        </a:rPr>
                        <a:t>aux</a:t>
                      </a:r>
                      <a:r>
                        <a:rPr lang="nl-BE" sz="1050" noProof="0" dirty="0">
                          <a:effectLst/>
                        </a:rPr>
                        <a:t> </a:t>
                      </a:r>
                      <a:r>
                        <a:rPr lang="nl-BE" sz="1050" noProof="0" dirty="0" err="1">
                          <a:effectLst/>
                        </a:rPr>
                        <a:t>sociétés</a:t>
                      </a:r>
                      <a:r>
                        <a:rPr lang="nl-BE" sz="1050" noProof="0" dirty="0">
                          <a:effectLst/>
                        </a:rPr>
                        <a:t> non </a:t>
                      </a:r>
                      <a:r>
                        <a:rPr lang="nl-BE" sz="1050" noProof="0" dirty="0" err="1">
                          <a:effectLst/>
                        </a:rPr>
                        <a:t>financières</a:t>
                      </a:r>
                      <a:r>
                        <a:rPr lang="nl-BE" sz="1050" noProof="0" dirty="0">
                          <a:effectLst/>
                        </a:rPr>
                        <a:t> </a:t>
                      </a:r>
                      <a:r>
                        <a:rPr lang="nl-BE" sz="1050" noProof="0" dirty="0" err="1">
                          <a:effectLst/>
                        </a:rPr>
                        <a:t>belges</a:t>
                      </a:r>
                      <a:endParaRPr lang="nl-BE" sz="10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115.526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190.563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+ 75.037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+ 65,0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1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BE" sz="1050" noProof="0" dirty="0" err="1">
                          <a:effectLst/>
                        </a:rPr>
                        <a:t>Crédits</a:t>
                      </a:r>
                      <a:r>
                        <a:rPr lang="nl-BE" sz="1050" noProof="0" dirty="0">
                          <a:effectLst/>
                        </a:rPr>
                        <a:t> </a:t>
                      </a:r>
                      <a:r>
                        <a:rPr lang="nl-BE" sz="1050" noProof="0" dirty="0" err="1">
                          <a:effectLst/>
                        </a:rPr>
                        <a:t>aux</a:t>
                      </a:r>
                      <a:r>
                        <a:rPr lang="nl-BE" sz="1050" noProof="0" dirty="0">
                          <a:effectLst/>
                        </a:rPr>
                        <a:t> </a:t>
                      </a:r>
                      <a:r>
                        <a:rPr lang="nl-BE" sz="1050" noProof="0" dirty="0" err="1">
                          <a:effectLst/>
                        </a:rPr>
                        <a:t>pouvoirs</a:t>
                      </a:r>
                      <a:r>
                        <a:rPr lang="nl-BE" sz="1050" noProof="0" dirty="0">
                          <a:effectLst/>
                        </a:rPr>
                        <a:t> </a:t>
                      </a:r>
                      <a:r>
                        <a:rPr lang="nl-BE" sz="1050" noProof="0" dirty="0" err="1">
                          <a:effectLst/>
                        </a:rPr>
                        <a:t>publics</a:t>
                      </a:r>
                      <a:r>
                        <a:rPr lang="nl-BE" sz="1050" noProof="0" dirty="0">
                          <a:effectLst/>
                        </a:rPr>
                        <a:t> </a:t>
                      </a:r>
                      <a:r>
                        <a:rPr lang="nl-BE" sz="1050" noProof="0" dirty="0" err="1">
                          <a:effectLst/>
                        </a:rPr>
                        <a:t>belges</a:t>
                      </a:r>
                      <a:endParaRPr lang="nl-BE" sz="10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87.953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74.623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- 13.330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69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BE" sz="1050" b="1" noProof="0" dirty="0">
                          <a:solidFill>
                            <a:schemeClr val="bg1"/>
                          </a:solidFill>
                          <a:effectLst/>
                        </a:rPr>
                        <a:t>Total des </a:t>
                      </a:r>
                      <a:r>
                        <a:rPr lang="nl-BE" sz="1050" b="1" noProof="0" dirty="0" err="1">
                          <a:solidFill>
                            <a:schemeClr val="bg1"/>
                          </a:solidFill>
                          <a:effectLst/>
                        </a:rPr>
                        <a:t>crédits</a:t>
                      </a:r>
                      <a:r>
                        <a:rPr lang="nl-BE" sz="1050" b="1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nl-BE" sz="1050" b="1" noProof="0" dirty="0" err="1">
                          <a:solidFill>
                            <a:schemeClr val="bg1"/>
                          </a:solidFill>
                          <a:effectLst/>
                        </a:rPr>
                        <a:t>aux</a:t>
                      </a:r>
                      <a:r>
                        <a:rPr lang="nl-BE" sz="1050" b="1" noProof="0" dirty="0">
                          <a:solidFill>
                            <a:schemeClr val="bg1"/>
                          </a:solidFill>
                          <a:effectLst/>
                        </a:rPr>
                        <a:t> clients </a:t>
                      </a:r>
                      <a:r>
                        <a:rPr lang="nl-BE" sz="1050" b="1" noProof="0" dirty="0" err="1">
                          <a:solidFill>
                            <a:schemeClr val="bg1"/>
                          </a:solidFill>
                          <a:effectLst/>
                        </a:rPr>
                        <a:t>belges</a:t>
                      </a:r>
                      <a:endParaRPr lang="nl-BE" sz="105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93C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403.672</a:t>
                      </a:r>
                    </a:p>
                  </a:txBody>
                  <a:tcPr marL="68580" marR="68580" marT="0" marB="0" anchor="ctr">
                    <a:solidFill>
                      <a:srgbClr val="393C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573.155</a:t>
                      </a:r>
                    </a:p>
                  </a:txBody>
                  <a:tcPr marL="68580" marR="68580" marT="0" marB="0" anchor="ctr">
                    <a:solidFill>
                      <a:srgbClr val="393C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+ 169.483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93C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+ 42,0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93C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518" y="1637541"/>
            <a:ext cx="261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BE" altLang="en-US" sz="1100" i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alt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42" y="5306280"/>
            <a:ext cx="684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u="sng" dirty="0"/>
              <a:t>Source</a:t>
            </a:r>
            <a:r>
              <a:rPr lang="nl-BE" sz="800" dirty="0"/>
              <a:t> : </a:t>
            </a:r>
            <a:r>
              <a:rPr lang="nl-BE" sz="800" dirty="0" err="1"/>
              <a:t>calculs</a:t>
            </a:r>
            <a:r>
              <a:rPr lang="nl-BE" sz="800" dirty="0"/>
              <a:t> Febelfin </a:t>
            </a:r>
            <a:r>
              <a:rPr lang="nl-BE" sz="800" dirty="0" err="1"/>
              <a:t>sur</a:t>
            </a:r>
            <a:r>
              <a:rPr lang="nl-BE" sz="800" dirty="0"/>
              <a:t> </a:t>
            </a:r>
            <a:r>
              <a:rPr lang="nl-BE" sz="800" dirty="0" err="1"/>
              <a:t>données</a:t>
            </a:r>
            <a:r>
              <a:rPr lang="nl-BE" sz="800" dirty="0"/>
              <a:t> de la BNB.</a:t>
            </a:r>
            <a:endParaRPr lang="en-GB" sz="800" dirty="0"/>
          </a:p>
          <a:p>
            <a:r>
              <a:rPr lang="nl-BE" sz="800" dirty="0"/>
              <a:t> </a:t>
            </a:r>
            <a:endParaRPr lang="en-GB" sz="800" dirty="0"/>
          </a:p>
          <a:p>
            <a:r>
              <a:rPr lang="nl-BE" sz="800" i="1" dirty="0"/>
              <a:t>1) Pour les </a:t>
            </a:r>
            <a:r>
              <a:rPr lang="nl-BE" sz="800" i="1" dirty="0" err="1"/>
              <a:t>crédits</a:t>
            </a:r>
            <a:r>
              <a:rPr lang="nl-BE" sz="800" i="1" dirty="0"/>
              <a:t> </a:t>
            </a:r>
            <a:r>
              <a:rPr lang="nl-BE" sz="800" i="1" dirty="0" err="1"/>
              <a:t>aux</a:t>
            </a:r>
            <a:r>
              <a:rPr lang="nl-BE" sz="800" i="1" dirty="0"/>
              <a:t> ménages et </a:t>
            </a:r>
            <a:r>
              <a:rPr lang="nl-BE" sz="800" i="1" dirty="0" err="1"/>
              <a:t>aux</a:t>
            </a:r>
            <a:r>
              <a:rPr lang="nl-BE" sz="800" i="1" dirty="0"/>
              <a:t> </a:t>
            </a:r>
            <a:r>
              <a:rPr lang="nl-BE" sz="800" i="1" dirty="0" err="1"/>
              <a:t>entreprises</a:t>
            </a:r>
            <a:r>
              <a:rPr lang="nl-BE" sz="800" i="1" dirty="0"/>
              <a:t>, </a:t>
            </a:r>
            <a:r>
              <a:rPr lang="nl-BE" sz="800" i="1" dirty="0" err="1"/>
              <a:t>il</a:t>
            </a:r>
            <a:r>
              <a:rPr lang="nl-BE" sz="800" i="1" dirty="0"/>
              <a:t> </a:t>
            </a:r>
            <a:r>
              <a:rPr lang="nl-BE" sz="800" i="1" dirty="0" err="1"/>
              <a:t>s’agit</a:t>
            </a:r>
            <a:r>
              <a:rPr lang="nl-BE" sz="800" i="1" dirty="0"/>
              <a:t> des </a:t>
            </a:r>
            <a:r>
              <a:rPr lang="nl-BE" sz="800" i="1" dirty="0" err="1"/>
              <a:t>montants</a:t>
            </a:r>
            <a:r>
              <a:rPr lang="nl-BE" sz="800" i="1" dirty="0"/>
              <a:t> </a:t>
            </a:r>
            <a:r>
              <a:rPr lang="nl-BE" sz="800" i="1" dirty="0" err="1"/>
              <a:t>utilisés</a:t>
            </a:r>
            <a:r>
              <a:rPr lang="nl-BE" sz="800" i="1" dirty="0"/>
              <a:t> des </a:t>
            </a:r>
            <a:r>
              <a:rPr lang="nl-BE" sz="800" i="1" dirty="0" err="1"/>
              <a:t>crédits</a:t>
            </a:r>
            <a:r>
              <a:rPr lang="nl-BE" sz="800" i="1" dirty="0"/>
              <a:t> à </a:t>
            </a:r>
            <a:r>
              <a:rPr lang="nl-BE" sz="800" i="1" dirty="0" err="1"/>
              <a:t>décaissement</a:t>
            </a:r>
            <a:r>
              <a:rPr lang="nl-BE" sz="800" i="1" dirty="0"/>
              <a:t>. Pour les </a:t>
            </a:r>
            <a:r>
              <a:rPr lang="nl-BE" sz="800" i="1" dirty="0" err="1"/>
              <a:t>crédits</a:t>
            </a:r>
            <a:r>
              <a:rPr lang="nl-BE" sz="800" i="1" dirty="0"/>
              <a:t> </a:t>
            </a:r>
            <a:r>
              <a:rPr lang="nl-BE" sz="800" i="1" dirty="0" err="1"/>
              <a:t>aux</a:t>
            </a:r>
            <a:r>
              <a:rPr lang="nl-BE" sz="800" i="1" dirty="0"/>
              <a:t> </a:t>
            </a:r>
            <a:r>
              <a:rPr lang="nl-BE" sz="800" i="1" dirty="0" err="1"/>
              <a:t>pouvoirs</a:t>
            </a:r>
            <a:r>
              <a:rPr lang="nl-BE" sz="800" i="1" dirty="0"/>
              <a:t> </a:t>
            </a:r>
            <a:r>
              <a:rPr lang="nl-BE" sz="800" i="1" dirty="0" err="1"/>
              <a:t>publics</a:t>
            </a:r>
            <a:r>
              <a:rPr lang="nl-BE" sz="800" i="1" dirty="0"/>
              <a:t>, </a:t>
            </a:r>
            <a:r>
              <a:rPr lang="nl-BE" sz="800" i="1" dirty="0" err="1"/>
              <a:t>il</a:t>
            </a:r>
            <a:r>
              <a:rPr lang="nl-BE" sz="800" i="1" dirty="0"/>
              <a:t> </a:t>
            </a:r>
            <a:r>
              <a:rPr lang="nl-BE" sz="800" i="1" dirty="0" err="1"/>
              <a:t>s’agit</a:t>
            </a:r>
            <a:r>
              <a:rPr lang="nl-BE" sz="800" i="1" dirty="0"/>
              <a:t> du </a:t>
            </a:r>
            <a:r>
              <a:rPr lang="nl-BE" sz="800" i="1" dirty="0" err="1"/>
              <a:t>financement</a:t>
            </a:r>
            <a:r>
              <a:rPr lang="nl-BE" sz="800" i="1" dirty="0"/>
              <a:t> sous la </a:t>
            </a:r>
            <a:r>
              <a:rPr lang="nl-BE" sz="800" i="1" dirty="0" err="1"/>
              <a:t>forme</a:t>
            </a:r>
            <a:r>
              <a:rPr lang="nl-BE" sz="800" i="1" dirty="0"/>
              <a:t> de </a:t>
            </a:r>
            <a:r>
              <a:rPr lang="nl-BE" sz="800" i="1" dirty="0" err="1"/>
              <a:t>titres</a:t>
            </a:r>
            <a:r>
              <a:rPr lang="nl-BE" sz="800" i="1" dirty="0"/>
              <a:t> de </a:t>
            </a:r>
            <a:r>
              <a:rPr lang="nl-BE" sz="800" i="1" dirty="0" err="1"/>
              <a:t>créance</a:t>
            </a:r>
            <a:r>
              <a:rPr lang="nl-BE" sz="800" i="1" dirty="0"/>
              <a:t> </a:t>
            </a:r>
            <a:r>
              <a:rPr lang="nl-BE" sz="800" i="1" dirty="0" err="1"/>
              <a:t>émis</a:t>
            </a:r>
            <a:r>
              <a:rPr lang="nl-BE" sz="800" i="1" dirty="0"/>
              <a:t> par les </a:t>
            </a:r>
            <a:r>
              <a:rPr lang="nl-BE" sz="800" i="1" dirty="0" err="1"/>
              <a:t>pouvoirs</a:t>
            </a:r>
            <a:r>
              <a:rPr lang="nl-BE" sz="800" i="1" dirty="0"/>
              <a:t> </a:t>
            </a:r>
            <a:r>
              <a:rPr lang="nl-BE" sz="800" i="1" dirty="0" err="1"/>
              <a:t>publics</a:t>
            </a:r>
            <a:r>
              <a:rPr lang="nl-BE" sz="800" i="1" dirty="0"/>
              <a:t>, et des </a:t>
            </a:r>
            <a:r>
              <a:rPr lang="nl-BE" sz="800" i="1" dirty="0" err="1"/>
              <a:t>crédits</a:t>
            </a:r>
            <a:r>
              <a:rPr lang="nl-BE" sz="800" i="1" dirty="0"/>
              <a:t> à </a:t>
            </a:r>
            <a:r>
              <a:rPr lang="nl-BE" sz="800" i="1" dirty="0" err="1"/>
              <a:t>décaissement</a:t>
            </a:r>
            <a:r>
              <a:rPr lang="nl-BE" sz="800" i="1" dirty="0"/>
              <a:t> </a:t>
            </a:r>
            <a:r>
              <a:rPr lang="nl-BE" sz="800" i="1" dirty="0" err="1"/>
              <a:t>utilisés</a:t>
            </a:r>
            <a:r>
              <a:rPr lang="nl-BE" sz="800" i="1" dirty="0"/>
              <a:t>.</a:t>
            </a:r>
            <a:endParaRPr lang="en-GB" sz="800" dirty="0"/>
          </a:p>
          <a:p>
            <a:br>
              <a:rPr lang="fr-FR" sz="800" dirty="0"/>
            </a:br>
            <a:endParaRPr lang="en-GB" sz="8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BC45205-D37B-6D3D-B91B-2C666E2C6EA2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720"/>
            <a:ext cx="8229600" cy="738664"/>
          </a:xfrm>
        </p:spPr>
        <p:txBody>
          <a:bodyPr/>
          <a:lstStyle/>
          <a:p>
            <a:pPr algn="just"/>
            <a:r>
              <a:rPr lang="nl-BE" sz="2400" dirty="0" err="1">
                <a:solidFill>
                  <a:srgbClr val="76BCE9"/>
                </a:solidFill>
              </a:rPr>
              <a:t>Evolution</a:t>
            </a:r>
            <a:r>
              <a:rPr lang="nl-BE" sz="2400" dirty="0">
                <a:solidFill>
                  <a:srgbClr val="76BCE9"/>
                </a:solidFill>
              </a:rPr>
              <a:t> de </a:t>
            </a:r>
            <a:r>
              <a:rPr lang="nl-BE" sz="2400" dirty="0" err="1">
                <a:solidFill>
                  <a:srgbClr val="76BCE9"/>
                </a:solidFill>
              </a:rPr>
              <a:t>l’octroi</a:t>
            </a:r>
            <a:r>
              <a:rPr lang="nl-BE" sz="2400" dirty="0">
                <a:solidFill>
                  <a:srgbClr val="76BCE9"/>
                </a:solidFill>
              </a:rPr>
              <a:t> de crédit </a:t>
            </a:r>
            <a:r>
              <a:rPr lang="nl-BE" sz="2400" dirty="0" err="1">
                <a:solidFill>
                  <a:srgbClr val="76BCE9"/>
                </a:solidFill>
              </a:rPr>
              <a:t>aux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  <a:sym typeface="Wingdings" panose="05000000000000000000" pitchFamily="2" charset="2"/>
              </a:rPr>
              <a:t>sociétés</a:t>
            </a:r>
            <a:r>
              <a:rPr lang="nl-BE" sz="2400" dirty="0">
                <a:solidFill>
                  <a:srgbClr val="76BCE9"/>
                </a:solidFill>
              </a:rPr>
              <a:t> non </a:t>
            </a:r>
            <a:r>
              <a:rPr lang="nl-BE" sz="2400" dirty="0" err="1">
                <a:solidFill>
                  <a:srgbClr val="76BCE9"/>
                </a:solidFill>
              </a:rPr>
              <a:t>financières</a:t>
            </a:r>
            <a:r>
              <a:rPr lang="nl-BE" sz="2400" dirty="0">
                <a:solidFill>
                  <a:srgbClr val="76BCE9"/>
                </a:solidFill>
              </a:rPr>
              <a:t> en </a:t>
            </a:r>
            <a:r>
              <a:rPr lang="nl-BE" sz="2400" dirty="0" err="1">
                <a:solidFill>
                  <a:srgbClr val="76BCE9"/>
                </a:solidFill>
              </a:rPr>
              <a:t>fonction</a:t>
            </a:r>
            <a:r>
              <a:rPr lang="nl-BE" sz="2400" dirty="0">
                <a:solidFill>
                  <a:srgbClr val="76BCE9"/>
                </a:solidFill>
              </a:rPr>
              <a:t> de la </a:t>
            </a:r>
            <a:r>
              <a:rPr lang="nl-BE" sz="2400" dirty="0" err="1">
                <a:solidFill>
                  <a:srgbClr val="76BCE9"/>
                </a:solidFill>
              </a:rPr>
              <a:t>durée</a:t>
            </a:r>
            <a:r>
              <a:rPr lang="nl-BE" sz="2400" dirty="0">
                <a:solidFill>
                  <a:srgbClr val="76BCE9"/>
                </a:solidFill>
              </a:rPr>
              <a:t> du crédit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4</a:t>
            </a:fld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366710" y="5797942"/>
            <a:ext cx="7796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solidFill>
                  <a:prstClr val="black"/>
                </a:solidFill>
              </a:rPr>
              <a:t>Source : Schéma A – BNB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5B9FF0-EF35-4C14-A50B-DC95D532F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27587"/>
              </p:ext>
            </p:extLst>
          </p:nvPr>
        </p:nvGraphicFramePr>
        <p:xfrm>
          <a:off x="366710" y="3054283"/>
          <a:ext cx="8320090" cy="26455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245">
                <a:tc>
                  <a:txBody>
                    <a:bodyPr/>
                    <a:lstStyle/>
                    <a:p>
                      <a:r>
                        <a:rPr lang="nl-BE" sz="1200" dirty="0" err="1"/>
                        <a:t>L’octroi</a:t>
                      </a:r>
                      <a:r>
                        <a:rPr lang="nl-BE" sz="1200" dirty="0"/>
                        <a:t> de crédit </a:t>
                      </a:r>
                      <a:r>
                        <a:rPr lang="nl-BE" sz="1200" dirty="0" err="1"/>
                        <a:t>aux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sociétés</a:t>
                      </a:r>
                      <a:r>
                        <a:rPr lang="nl-BE" sz="1200" dirty="0"/>
                        <a:t> non </a:t>
                      </a:r>
                      <a:r>
                        <a:rPr lang="nl-BE" sz="1200" dirty="0" err="1"/>
                        <a:t>financières</a:t>
                      </a:r>
                      <a:r>
                        <a:rPr lang="nl-BE" sz="1200" dirty="0"/>
                        <a:t> en </a:t>
                      </a:r>
                      <a:r>
                        <a:rPr lang="nl-BE" sz="1200" dirty="0" err="1"/>
                        <a:t>fonction</a:t>
                      </a:r>
                      <a:r>
                        <a:rPr lang="nl-BE" sz="1200" dirty="0"/>
                        <a:t> de la </a:t>
                      </a:r>
                      <a:r>
                        <a:rPr lang="nl-BE" sz="1200" dirty="0" err="1"/>
                        <a:t>durée</a:t>
                      </a:r>
                      <a:r>
                        <a:rPr lang="nl-BE" sz="1200" dirty="0"/>
                        <a:t> du crédit (</a:t>
                      </a:r>
                      <a:r>
                        <a:rPr lang="nl-BE" sz="1200" dirty="0" err="1"/>
                        <a:t>encours</a:t>
                      </a:r>
                      <a:r>
                        <a:rPr lang="nl-BE" sz="1200" dirty="0"/>
                        <a:t> en </a:t>
                      </a:r>
                      <a:r>
                        <a:rPr lang="nl-BE" sz="1200" dirty="0" err="1"/>
                        <a:t>millions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d’EUR</a:t>
                      </a:r>
                      <a:r>
                        <a:rPr lang="nl-BE" sz="1200" dirty="0"/>
                        <a:t>)</a:t>
                      </a:r>
                    </a:p>
                  </a:txBody>
                  <a:tcPr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 err="1"/>
                        <a:t>Février</a:t>
                      </a:r>
                      <a:r>
                        <a:rPr lang="nl-BE" sz="1200" dirty="0"/>
                        <a:t> 2020</a:t>
                      </a:r>
                    </a:p>
                  </a:txBody>
                  <a:tcPr anchor="ctr"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 err="1"/>
                        <a:t>Décembre</a:t>
                      </a:r>
                      <a:r>
                        <a:rPr lang="nl-BE" sz="1200" dirty="0"/>
                        <a:t> 2024</a:t>
                      </a:r>
                    </a:p>
                  </a:txBody>
                  <a:tcPr anchor="ctr"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aseline="0" dirty="0" err="1"/>
                        <a:t>Décembre</a:t>
                      </a:r>
                      <a:r>
                        <a:rPr lang="nl-BE" sz="1200" baseline="0" dirty="0"/>
                        <a:t> 2025</a:t>
                      </a:r>
                      <a:endParaRPr lang="nl-BE" sz="1200" dirty="0"/>
                    </a:p>
                  </a:txBody>
                  <a:tcPr anchor="ctr"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 err="1"/>
                        <a:t>Croissance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sur</a:t>
                      </a:r>
                      <a:r>
                        <a:rPr lang="nl-BE" sz="1200" dirty="0"/>
                        <a:t> 1 </a:t>
                      </a:r>
                      <a:r>
                        <a:rPr lang="nl-BE" sz="1200" dirty="0" err="1"/>
                        <a:t>an</a:t>
                      </a:r>
                      <a:r>
                        <a:rPr lang="nl-BE" sz="1200" dirty="0"/>
                        <a:t> (en % </a:t>
                      </a:r>
                      <a:r>
                        <a:rPr lang="nl-BE" sz="1200" dirty="0" err="1"/>
                        <a:t>sur</a:t>
                      </a:r>
                      <a:r>
                        <a:rPr lang="nl-BE" sz="1200" dirty="0"/>
                        <a:t> la base de flux de </a:t>
                      </a:r>
                      <a:r>
                        <a:rPr lang="nl-BE" sz="1200" dirty="0" err="1"/>
                        <a:t>crédits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effectifs</a:t>
                      </a:r>
                      <a:r>
                        <a:rPr lang="nl-BE" sz="1200" dirty="0"/>
                        <a:t>)</a:t>
                      </a:r>
                    </a:p>
                  </a:txBody>
                  <a:tcPr anchor="ctr">
                    <a:solidFill>
                      <a:srgbClr val="7BB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Part dans </a:t>
                      </a:r>
                      <a:r>
                        <a:rPr lang="nl-BE" sz="1200" dirty="0" err="1"/>
                        <a:t>l’encours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total</a:t>
                      </a:r>
                      <a:r>
                        <a:rPr lang="nl-BE" sz="1200" dirty="0"/>
                        <a:t> des </a:t>
                      </a:r>
                      <a:r>
                        <a:rPr lang="nl-BE" sz="1200" dirty="0" err="1"/>
                        <a:t>crédits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aux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entreprises</a:t>
                      </a:r>
                      <a:r>
                        <a:rPr lang="nl-BE" sz="1200" dirty="0"/>
                        <a:t> </a:t>
                      </a:r>
                    </a:p>
                    <a:p>
                      <a:pPr algn="ctr"/>
                      <a:r>
                        <a:rPr lang="nl-BE" sz="1200" dirty="0"/>
                        <a:t>en %)</a:t>
                      </a:r>
                    </a:p>
                  </a:txBody>
                  <a:tcPr anchor="ctr">
                    <a:solidFill>
                      <a:srgbClr val="7BB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15">
                <a:tc>
                  <a:txBody>
                    <a:bodyPr/>
                    <a:lstStyle/>
                    <a:p>
                      <a:r>
                        <a:rPr lang="nl-BE" sz="1200" dirty="0" err="1"/>
                        <a:t>Crédits</a:t>
                      </a:r>
                      <a:r>
                        <a:rPr lang="nl-BE" sz="1200" dirty="0"/>
                        <a:t> à court </a:t>
                      </a:r>
                      <a:r>
                        <a:rPr lang="nl-BE" sz="1200" dirty="0" err="1"/>
                        <a:t>terme</a:t>
                      </a:r>
                      <a:r>
                        <a:rPr lang="nl-BE" sz="1200" dirty="0"/>
                        <a:t> (&lt;1 </a:t>
                      </a:r>
                      <a:r>
                        <a:rPr lang="nl-BE" sz="1200" dirty="0" err="1"/>
                        <a:t>an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37.034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42.343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43.374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+3,4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22,8</a:t>
                      </a:r>
                      <a:endParaRPr lang="LID4096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566">
                <a:tc>
                  <a:txBody>
                    <a:bodyPr/>
                    <a:lstStyle/>
                    <a:p>
                      <a:r>
                        <a:rPr lang="nl-BE" sz="1200" dirty="0" err="1"/>
                        <a:t>Crédits</a:t>
                      </a:r>
                      <a:r>
                        <a:rPr lang="nl-BE" sz="1200" dirty="0"/>
                        <a:t> à </a:t>
                      </a:r>
                      <a:r>
                        <a:rPr lang="nl-BE" sz="1200" dirty="0" err="1"/>
                        <a:t>moyen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terme</a:t>
                      </a:r>
                      <a:endParaRPr lang="nl-BE" sz="1200" dirty="0"/>
                    </a:p>
                    <a:p>
                      <a:r>
                        <a:rPr lang="nl-BE" sz="1200" dirty="0"/>
                        <a:t>(&gt; 1 </a:t>
                      </a:r>
                      <a:r>
                        <a:rPr lang="nl-BE" sz="1200" dirty="0" err="1"/>
                        <a:t>an</a:t>
                      </a:r>
                      <a:r>
                        <a:rPr lang="nl-BE" sz="1200" dirty="0"/>
                        <a:t> à ≤ 5 </a:t>
                      </a:r>
                      <a:r>
                        <a:rPr lang="nl-BE" sz="1200" dirty="0" err="1"/>
                        <a:t>ans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19.639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23.461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24.989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+9,9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13,1</a:t>
                      </a:r>
                      <a:endParaRPr lang="LID4096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15">
                <a:tc>
                  <a:txBody>
                    <a:bodyPr/>
                    <a:lstStyle/>
                    <a:p>
                      <a:r>
                        <a:rPr lang="nl-BE" sz="1200" dirty="0" err="1"/>
                        <a:t>Crédits</a:t>
                      </a:r>
                      <a:r>
                        <a:rPr lang="nl-BE" sz="1200" dirty="0"/>
                        <a:t> à long </a:t>
                      </a:r>
                      <a:r>
                        <a:rPr lang="nl-BE" sz="1200" dirty="0" err="1"/>
                        <a:t>terme</a:t>
                      </a:r>
                      <a:endParaRPr lang="nl-BE" sz="1200" dirty="0"/>
                    </a:p>
                    <a:p>
                      <a:r>
                        <a:rPr lang="nl-BE" sz="1200" dirty="0"/>
                        <a:t>(&gt; 5 </a:t>
                      </a:r>
                      <a:r>
                        <a:rPr lang="nl-BE" sz="1200" dirty="0" err="1"/>
                        <a:t>ans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90.985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116.106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122.199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+4,7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64,1</a:t>
                      </a:r>
                      <a:endParaRPr lang="LID4096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DB2656AE-685B-4A09-BAD2-D26E6C4965AB}"/>
              </a:ext>
            </a:extLst>
          </p:cNvPr>
          <p:cNvSpPr/>
          <p:nvPr/>
        </p:nvSpPr>
        <p:spPr>
          <a:xfrm>
            <a:off x="366711" y="1621932"/>
            <a:ext cx="8320089" cy="894738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prstClr val="white"/>
                </a:solidFill>
              </a:rPr>
              <a:t>Au </a:t>
            </a:r>
            <a:r>
              <a:rPr lang="en-GB" sz="1600" dirty="0" err="1">
                <a:solidFill>
                  <a:prstClr val="white"/>
                </a:solidFill>
              </a:rPr>
              <a:t>cours</a:t>
            </a:r>
            <a:r>
              <a:rPr lang="en-GB" sz="1600" dirty="0">
                <a:solidFill>
                  <a:prstClr val="white"/>
                </a:solidFill>
              </a:rPr>
              <a:t> de la </a:t>
            </a:r>
            <a:r>
              <a:rPr lang="nl-BE" sz="1600" dirty="0">
                <a:solidFill>
                  <a:prstClr val="white"/>
                </a:solidFill>
              </a:rPr>
              <a:t>période </a:t>
            </a:r>
            <a:r>
              <a:rPr lang="nl-BE" sz="1600" dirty="0" err="1">
                <a:solidFill>
                  <a:prstClr val="white"/>
                </a:solidFill>
              </a:rPr>
              <a:t>où</a:t>
            </a:r>
            <a:r>
              <a:rPr lang="nl-BE" sz="1600" dirty="0">
                <a:solidFill>
                  <a:prstClr val="white"/>
                </a:solidFill>
              </a:rPr>
              <a:t> les </a:t>
            </a:r>
            <a:r>
              <a:rPr lang="nl-BE" sz="1600" dirty="0" err="1">
                <a:solidFill>
                  <a:prstClr val="white"/>
                </a:solidFill>
              </a:rPr>
              <a:t>taux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d’intérêt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étaient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très</a:t>
            </a:r>
            <a:r>
              <a:rPr lang="nl-BE" sz="1600" dirty="0">
                <a:solidFill>
                  <a:prstClr val="white"/>
                </a:solidFill>
              </a:rPr>
              <a:t> bas, la part des </a:t>
            </a:r>
            <a:r>
              <a:rPr lang="nl-BE" sz="1600" dirty="0" err="1">
                <a:solidFill>
                  <a:prstClr val="white"/>
                </a:solidFill>
              </a:rPr>
              <a:t>crédits</a:t>
            </a:r>
            <a:r>
              <a:rPr lang="nl-BE" sz="1600" dirty="0">
                <a:solidFill>
                  <a:prstClr val="white"/>
                </a:solidFill>
              </a:rPr>
              <a:t> à long </a:t>
            </a:r>
            <a:r>
              <a:rPr lang="nl-BE" sz="1600" dirty="0" err="1">
                <a:solidFill>
                  <a:prstClr val="white"/>
                </a:solidFill>
              </a:rPr>
              <a:t>terme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n’a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cessé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d’augmenter</a:t>
            </a:r>
            <a:r>
              <a:rPr lang="nl-BE" sz="1600" dirty="0">
                <a:solidFill>
                  <a:prstClr val="white"/>
                </a:solidFill>
              </a:rPr>
              <a:t> pour </a:t>
            </a:r>
            <a:r>
              <a:rPr lang="nl-BE" sz="1600" dirty="0" err="1">
                <a:solidFill>
                  <a:prstClr val="white"/>
                </a:solidFill>
              </a:rPr>
              <a:t>ensuite</a:t>
            </a:r>
            <a:r>
              <a:rPr lang="nl-BE" sz="1600" dirty="0">
                <a:solidFill>
                  <a:prstClr val="white"/>
                </a:solidFill>
              </a:rPr>
              <a:t> se </a:t>
            </a:r>
            <a:r>
              <a:rPr lang="nl-BE" sz="1600" dirty="0" err="1">
                <a:solidFill>
                  <a:prstClr val="white"/>
                </a:solidFill>
              </a:rPr>
              <a:t>stabiliser</a:t>
            </a:r>
            <a:r>
              <a:rPr lang="nl-BE" sz="1600" dirty="0">
                <a:solidFill>
                  <a:prstClr val="white"/>
                </a:solidFill>
              </a:rPr>
              <a:t> à </a:t>
            </a:r>
            <a:r>
              <a:rPr lang="nl-BE" sz="1600" dirty="0" err="1">
                <a:solidFill>
                  <a:prstClr val="white"/>
                </a:solidFill>
              </a:rPr>
              <a:t>ce</a:t>
            </a:r>
            <a:r>
              <a:rPr lang="nl-BE" sz="1600" dirty="0">
                <a:solidFill>
                  <a:prstClr val="white"/>
                </a:solidFill>
              </a:rPr>
              <a:t> niveau.</a:t>
            </a:r>
            <a:r>
              <a:rPr lang="fr-FR" dirty="0"/>
              <a:t> </a:t>
            </a:r>
            <a:endParaRPr lang="nl-BE" sz="1600" dirty="0">
              <a:solidFill>
                <a:prstClr val="white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5220ABB-5F60-DA69-DCB6-5C40898AC1FB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720"/>
            <a:ext cx="8229600" cy="738664"/>
          </a:xfrm>
        </p:spPr>
        <p:txBody>
          <a:bodyPr/>
          <a:lstStyle/>
          <a:p>
            <a:pPr algn="just"/>
            <a:r>
              <a:rPr lang="nl-BE" sz="2400" dirty="0" err="1">
                <a:solidFill>
                  <a:srgbClr val="76BCE9"/>
                </a:solidFill>
              </a:rPr>
              <a:t>Evolution</a:t>
            </a:r>
            <a:r>
              <a:rPr lang="nl-BE" sz="2400" dirty="0">
                <a:solidFill>
                  <a:srgbClr val="76BCE9"/>
                </a:solidFill>
              </a:rPr>
              <a:t> de </a:t>
            </a:r>
            <a:r>
              <a:rPr lang="nl-BE" sz="2400" dirty="0" err="1">
                <a:solidFill>
                  <a:srgbClr val="76BCE9"/>
                </a:solidFill>
              </a:rPr>
              <a:t>l’octroi</a:t>
            </a:r>
            <a:r>
              <a:rPr lang="nl-BE" sz="2400" dirty="0">
                <a:solidFill>
                  <a:srgbClr val="76BCE9"/>
                </a:solidFill>
              </a:rPr>
              <a:t> de crédit </a:t>
            </a:r>
            <a:r>
              <a:rPr lang="nl-BE" sz="2400" dirty="0" err="1">
                <a:solidFill>
                  <a:srgbClr val="76BCE9"/>
                </a:solidFill>
              </a:rPr>
              <a:t>aux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  <a:sym typeface="Wingdings" panose="05000000000000000000" pitchFamily="2" charset="2"/>
              </a:rPr>
              <a:t>sociétés</a:t>
            </a:r>
            <a:r>
              <a:rPr lang="nl-BE" sz="2400" dirty="0">
                <a:solidFill>
                  <a:srgbClr val="76BCE9"/>
                </a:solidFill>
              </a:rPr>
              <a:t> non </a:t>
            </a:r>
            <a:r>
              <a:rPr lang="nl-BE" sz="2400" dirty="0" err="1">
                <a:solidFill>
                  <a:srgbClr val="76BCE9"/>
                </a:solidFill>
              </a:rPr>
              <a:t>financières</a:t>
            </a:r>
            <a:r>
              <a:rPr lang="nl-BE" sz="2400" dirty="0">
                <a:solidFill>
                  <a:srgbClr val="76BCE9"/>
                </a:solidFill>
              </a:rPr>
              <a:t> en </a:t>
            </a:r>
            <a:r>
              <a:rPr lang="nl-BE" sz="2400" dirty="0" err="1">
                <a:solidFill>
                  <a:srgbClr val="76BCE9"/>
                </a:solidFill>
              </a:rPr>
              <a:t>fonction</a:t>
            </a:r>
            <a:r>
              <a:rPr lang="nl-BE" sz="2400" dirty="0">
                <a:solidFill>
                  <a:srgbClr val="76BCE9"/>
                </a:solidFill>
              </a:rPr>
              <a:t> de la </a:t>
            </a:r>
            <a:r>
              <a:rPr lang="nl-BE" sz="2400" dirty="0" err="1">
                <a:solidFill>
                  <a:srgbClr val="76BCE9"/>
                </a:solidFill>
              </a:rPr>
              <a:t>durée</a:t>
            </a:r>
            <a:r>
              <a:rPr lang="nl-BE" sz="2400" dirty="0">
                <a:solidFill>
                  <a:srgbClr val="76BCE9"/>
                </a:solidFill>
              </a:rPr>
              <a:t> du crédit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5</a:t>
            </a:fld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1770581" y="6147275"/>
            <a:ext cx="5433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solidFill>
                  <a:prstClr val="black"/>
                </a:solidFill>
              </a:rPr>
              <a:t>Source : Schéma A – BNB</a:t>
            </a: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DB2656AE-685B-4A09-BAD2-D26E6C4965AB}"/>
              </a:ext>
            </a:extLst>
          </p:cNvPr>
          <p:cNvSpPr/>
          <p:nvPr/>
        </p:nvSpPr>
        <p:spPr>
          <a:xfrm>
            <a:off x="1352825" y="1293683"/>
            <a:ext cx="6634724" cy="1008401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BE" sz="1600" dirty="0">
                <a:solidFill>
                  <a:prstClr val="white"/>
                </a:solidFill>
              </a:rPr>
              <a:t>Fin </a:t>
            </a:r>
            <a:r>
              <a:rPr lang="nl-BE" sz="1600" dirty="0" err="1">
                <a:solidFill>
                  <a:prstClr val="white"/>
                </a:solidFill>
              </a:rPr>
              <a:t>décembre</a:t>
            </a:r>
            <a:r>
              <a:rPr lang="nl-BE" sz="1600" dirty="0">
                <a:solidFill>
                  <a:prstClr val="white"/>
                </a:solidFill>
              </a:rPr>
              <a:t> 2025, </a:t>
            </a:r>
            <a:r>
              <a:rPr lang="nl-BE" sz="1600" dirty="0" err="1">
                <a:solidFill>
                  <a:prstClr val="white"/>
                </a:solidFill>
              </a:rPr>
              <a:t>l’encours</a:t>
            </a:r>
            <a:r>
              <a:rPr lang="nl-BE" sz="1600" dirty="0">
                <a:solidFill>
                  <a:prstClr val="white"/>
                </a:solidFill>
              </a:rPr>
              <a:t> des crédits à court </a:t>
            </a:r>
            <a:r>
              <a:rPr lang="nl-BE" sz="1600" dirty="0" err="1">
                <a:solidFill>
                  <a:prstClr val="white"/>
                </a:solidFill>
              </a:rPr>
              <a:t>terme</a:t>
            </a:r>
            <a:r>
              <a:rPr lang="nl-BE" sz="1600" dirty="0">
                <a:solidFill>
                  <a:prstClr val="white"/>
                </a:solidFill>
              </a:rPr>
              <a:t> (+3,4%), à </a:t>
            </a:r>
            <a:r>
              <a:rPr lang="nl-BE" sz="1600" dirty="0" err="1">
                <a:solidFill>
                  <a:prstClr val="white"/>
                </a:solidFill>
              </a:rPr>
              <a:t>moyen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terme</a:t>
            </a:r>
            <a:r>
              <a:rPr lang="nl-BE" sz="1600" dirty="0">
                <a:solidFill>
                  <a:prstClr val="white"/>
                </a:solidFill>
              </a:rPr>
              <a:t> (+9,9%) et à long </a:t>
            </a:r>
            <a:r>
              <a:rPr lang="nl-BE" sz="1600" dirty="0" err="1">
                <a:solidFill>
                  <a:prstClr val="white"/>
                </a:solidFill>
              </a:rPr>
              <a:t>terme</a:t>
            </a:r>
            <a:r>
              <a:rPr lang="nl-BE" sz="1600" dirty="0">
                <a:solidFill>
                  <a:prstClr val="white"/>
                </a:solidFill>
              </a:rPr>
              <a:t> (+4,7%) </a:t>
            </a:r>
            <a:r>
              <a:rPr lang="nl-BE" sz="1600" dirty="0" err="1">
                <a:solidFill>
                  <a:prstClr val="white"/>
                </a:solidFill>
              </a:rPr>
              <a:t>dépassait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celui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enregistré</a:t>
            </a:r>
            <a:r>
              <a:rPr lang="nl-BE" sz="1600" dirty="0">
                <a:solidFill>
                  <a:prstClr val="white"/>
                </a:solidFill>
              </a:rPr>
              <a:t> au cours de la </a:t>
            </a:r>
            <a:r>
              <a:rPr lang="nl-BE" sz="1600" dirty="0" err="1">
                <a:solidFill>
                  <a:prstClr val="white"/>
                </a:solidFill>
              </a:rPr>
              <a:t>même</a:t>
            </a:r>
            <a:r>
              <a:rPr lang="nl-BE" sz="1600" dirty="0">
                <a:solidFill>
                  <a:prstClr val="white"/>
                </a:solidFill>
              </a:rPr>
              <a:t> période de </a:t>
            </a:r>
            <a:r>
              <a:rPr lang="nl-BE" sz="1600" dirty="0" err="1">
                <a:solidFill>
                  <a:prstClr val="white"/>
                </a:solidFill>
              </a:rPr>
              <a:t>l’année</a:t>
            </a:r>
            <a:r>
              <a:rPr lang="nl-BE" sz="1600" dirty="0">
                <a:solidFill>
                  <a:prstClr val="white"/>
                </a:solidFill>
              </a:rPr>
              <a:t> </a:t>
            </a:r>
            <a:r>
              <a:rPr lang="nl-BE" sz="1600" dirty="0" err="1">
                <a:solidFill>
                  <a:prstClr val="white"/>
                </a:solidFill>
              </a:rPr>
              <a:t>précédente</a:t>
            </a:r>
            <a:r>
              <a:rPr lang="nl-BE" sz="16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9A4E6C8-7AF1-49B5-6168-091E50A3826B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FAE44-5B5C-E138-3D6B-AF109823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20" y="2395749"/>
            <a:ext cx="5602360" cy="36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6</a:t>
            </a:fld>
            <a:endParaRPr lang="nl-BE" dirty="0"/>
          </a:p>
        </p:txBody>
      </p:sp>
      <p:sp>
        <p:nvSpPr>
          <p:cNvPr id="2" name="Rectangle 1"/>
          <p:cNvSpPr/>
          <p:nvPr/>
        </p:nvSpPr>
        <p:spPr>
          <a:xfrm>
            <a:off x="757983" y="5502234"/>
            <a:ext cx="7467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50" dirty="0">
                <a:solidFill>
                  <a:prstClr val="black"/>
                </a:solidFill>
              </a:rPr>
              <a:t>Source : </a:t>
            </a:r>
            <a:r>
              <a:rPr lang="nl-BE" sz="1050" dirty="0" err="1">
                <a:solidFill>
                  <a:prstClr val="black"/>
                </a:solidFill>
              </a:rPr>
              <a:t>Baromètre</a:t>
            </a:r>
            <a:r>
              <a:rPr lang="nl-BE" sz="1050" dirty="0">
                <a:solidFill>
                  <a:prstClr val="black"/>
                </a:solidFill>
              </a:rPr>
              <a:t> des </a:t>
            </a:r>
            <a:r>
              <a:rPr lang="nl-BE" sz="1050" dirty="0" err="1">
                <a:solidFill>
                  <a:prstClr val="black"/>
                </a:solidFill>
              </a:rPr>
              <a:t>crédits</a:t>
            </a:r>
            <a:r>
              <a:rPr lang="nl-BE" sz="1050" dirty="0">
                <a:solidFill>
                  <a:prstClr val="black"/>
                </a:solidFill>
              </a:rPr>
              <a:t> Febelfin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9565" y="797557"/>
            <a:ext cx="7818540" cy="934588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Fin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décembre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2025,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l’encours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des crédits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aux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entreprises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utilisés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(y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compris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les crédits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d’engagement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c’est</a:t>
            </a:r>
            <a:r>
              <a:rPr lang="nl-BE" sz="1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-à-</a:t>
            </a:r>
            <a:r>
              <a:rPr lang="nl-BE" sz="1600" dirty="0" err="1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dire</a:t>
            </a:r>
            <a:r>
              <a:rPr lang="nl-BE" sz="1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par </a:t>
            </a:r>
            <a:r>
              <a:rPr lang="nl-BE" sz="1600" dirty="0" err="1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exemple</a:t>
            </a:r>
            <a:r>
              <a:rPr lang="nl-BE" sz="1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les crédits de garantie et </a:t>
            </a:r>
            <a:r>
              <a:rPr lang="nl-BE" sz="1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les crédits 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documentaires)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représentait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environ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milliards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d’EUR</a:t>
            </a:r>
            <a:r>
              <a:rPr lang="nl-B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02A0-8ACC-60F6-388D-3E9E205CD33D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93DA3-F2D2-9FFA-C8E7-4365A2501FD2}"/>
              </a:ext>
            </a:extLst>
          </p:cNvPr>
          <p:cNvSpPr txBox="1"/>
          <p:nvPr/>
        </p:nvSpPr>
        <p:spPr>
          <a:xfrm>
            <a:off x="412955" y="232921"/>
            <a:ext cx="729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rgbClr val="76BCE9"/>
                </a:solidFill>
              </a:rPr>
              <a:t>Crédits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aux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entreprises</a:t>
            </a:r>
            <a:r>
              <a:rPr lang="nl-BE" sz="2400" dirty="0">
                <a:solidFill>
                  <a:srgbClr val="76BCE9"/>
                </a:solidFill>
              </a:rPr>
              <a:t> – </a:t>
            </a:r>
            <a:r>
              <a:rPr lang="nl-BE" sz="2400" dirty="0" err="1">
                <a:solidFill>
                  <a:srgbClr val="76BCE9"/>
                </a:solidFill>
              </a:rPr>
              <a:t>encours</a:t>
            </a:r>
            <a:endParaRPr lang="nl-BE" sz="2400" dirty="0">
              <a:solidFill>
                <a:srgbClr val="76BCE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52DE5-3103-255A-3C2F-A55E0943D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3" y="1808224"/>
            <a:ext cx="7246759" cy="36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31" y="5893056"/>
            <a:ext cx="68481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900" dirty="0">
                <a:solidFill>
                  <a:prstClr val="black"/>
                </a:solidFill>
              </a:rPr>
              <a:t>Source : </a:t>
            </a:r>
            <a:r>
              <a:rPr lang="nl-BE" sz="900" dirty="0" err="1">
                <a:solidFill>
                  <a:prstClr val="black"/>
                </a:solidFill>
              </a:rPr>
              <a:t>Baromètre</a:t>
            </a:r>
            <a:r>
              <a:rPr lang="nl-BE" sz="900" dirty="0">
                <a:solidFill>
                  <a:prstClr val="black"/>
                </a:solidFill>
              </a:rPr>
              <a:t> des </a:t>
            </a:r>
            <a:r>
              <a:rPr lang="nl-BE" sz="900" dirty="0" err="1">
                <a:solidFill>
                  <a:prstClr val="black"/>
                </a:solidFill>
              </a:rPr>
              <a:t>crédits</a:t>
            </a:r>
            <a:r>
              <a:rPr lang="nl-BE" sz="900" dirty="0">
                <a:solidFill>
                  <a:prstClr val="black"/>
                </a:solidFill>
              </a:rPr>
              <a:t> Febelfin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2955" y="733362"/>
            <a:ext cx="8048293" cy="1237845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Au quatrième trimestre de 2025, le nombre de demandes de crédit a augmenté par rapport au même trimestre de l'année précédente. Le nombre de demandes de crédit a ainsi progressé de 4,7%. Les montants ont quant à eux connu une croissance de 7,9%.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12955" y="232921"/>
            <a:ext cx="729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rgbClr val="76BCE9"/>
                </a:solidFill>
              </a:rPr>
              <a:t>Crédits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aux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entreprises</a:t>
            </a:r>
            <a:r>
              <a:rPr lang="nl-BE" sz="2400" dirty="0">
                <a:solidFill>
                  <a:srgbClr val="76BCE9"/>
                </a:solidFill>
              </a:rPr>
              <a:t> – </a:t>
            </a:r>
            <a:r>
              <a:rPr lang="nl-BE" sz="2400" dirty="0" err="1">
                <a:solidFill>
                  <a:srgbClr val="76BCE9"/>
                </a:solidFill>
              </a:rPr>
              <a:t>demande</a:t>
            </a:r>
            <a:r>
              <a:rPr lang="nl-BE" sz="2400" dirty="0">
                <a:solidFill>
                  <a:srgbClr val="76BCE9"/>
                </a:solidFill>
              </a:rPr>
              <a:t> de crédit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9CE9B41-C60B-0A26-1A92-35BFE6F50F09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C0B7A-4898-D866-3158-B519A65C9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90" y="2255869"/>
            <a:ext cx="587705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0023" y="5807129"/>
            <a:ext cx="68481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900" dirty="0">
                <a:solidFill>
                  <a:prstClr val="black"/>
                </a:solidFill>
              </a:rPr>
              <a:t>Source : </a:t>
            </a:r>
            <a:r>
              <a:rPr lang="nl-BE" sz="900" dirty="0" err="1">
                <a:solidFill>
                  <a:prstClr val="black"/>
                </a:solidFill>
              </a:rPr>
              <a:t>Baromètre</a:t>
            </a:r>
            <a:r>
              <a:rPr lang="nl-BE" sz="900" dirty="0">
                <a:solidFill>
                  <a:prstClr val="black"/>
                </a:solidFill>
              </a:rPr>
              <a:t> des </a:t>
            </a:r>
            <a:r>
              <a:rPr lang="nl-BE" sz="900" dirty="0" err="1">
                <a:solidFill>
                  <a:prstClr val="black"/>
                </a:solidFill>
              </a:rPr>
              <a:t>crédits</a:t>
            </a:r>
            <a:r>
              <a:rPr lang="nl-BE" sz="900" dirty="0">
                <a:solidFill>
                  <a:prstClr val="black"/>
                </a:solidFill>
              </a:rPr>
              <a:t> Febelfin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2955" y="820039"/>
            <a:ext cx="8502447" cy="1234470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Au quatrième trimestre de 2025, le nombre de crédits accordés aux entreprises a ainsi progressé de 2,6% par rapport à la même période de 2024. Le montant des crédits accordés a baissé de 13,8% ce qui tient au fait qu’une banque a octroyé une série de très gros crédits au quatrième trimestre de 2024.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12955" y="232921"/>
            <a:ext cx="729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rgbClr val="76BCE9"/>
                </a:solidFill>
              </a:rPr>
              <a:t>Crédits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aux</a:t>
            </a:r>
            <a:r>
              <a:rPr lang="nl-BE" sz="2400" dirty="0">
                <a:solidFill>
                  <a:srgbClr val="76BCE9"/>
                </a:solidFill>
              </a:rPr>
              <a:t> </a:t>
            </a:r>
            <a:r>
              <a:rPr lang="nl-BE" sz="2400" dirty="0" err="1">
                <a:solidFill>
                  <a:srgbClr val="76BCE9"/>
                </a:solidFill>
              </a:rPr>
              <a:t>entreprises</a:t>
            </a:r>
            <a:r>
              <a:rPr lang="nl-BE" sz="2400" dirty="0">
                <a:solidFill>
                  <a:srgbClr val="76BCE9"/>
                </a:solidFill>
              </a:rPr>
              <a:t> – </a:t>
            </a:r>
            <a:r>
              <a:rPr lang="nl-BE" sz="2400" dirty="0" err="1">
                <a:solidFill>
                  <a:srgbClr val="76BCE9"/>
                </a:solidFill>
              </a:rPr>
              <a:t>production</a:t>
            </a:r>
            <a:r>
              <a:rPr lang="nl-BE" sz="2400" dirty="0">
                <a:solidFill>
                  <a:srgbClr val="76BCE9"/>
                </a:solidFill>
              </a:rPr>
              <a:t> de crédit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2D4732-9DF7-BBA8-CD11-F513928A7B19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C6536-53CF-7F97-4ECE-658DAD36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47" y="2265978"/>
            <a:ext cx="587705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1BE53-6281-329B-C061-6B22C4E84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1779435"/>
            <a:ext cx="8364437" cy="4212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42" y="253920"/>
            <a:ext cx="8229600" cy="430887"/>
          </a:xfrm>
        </p:spPr>
        <p:txBody>
          <a:bodyPr/>
          <a:lstStyle/>
          <a:p>
            <a:r>
              <a:rPr lang="nl-BE" dirty="0" err="1">
                <a:solidFill>
                  <a:srgbClr val="76BCE9"/>
                </a:solidFill>
              </a:rPr>
              <a:t>Contraintes</a:t>
            </a:r>
            <a:r>
              <a:rPr lang="nl-BE" dirty="0">
                <a:solidFill>
                  <a:srgbClr val="76BCE9"/>
                </a:solidFill>
              </a:rPr>
              <a:t> de crédit</a:t>
            </a:r>
            <a:endParaRPr lang="fr-BE" sz="2400" dirty="0">
              <a:solidFill>
                <a:srgbClr val="76BCE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nl-BE"/>
              <a:pPr/>
              <a:t>9</a:t>
            </a:fld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274842" y="788571"/>
            <a:ext cx="8738094" cy="911409"/>
          </a:xfrm>
          <a:prstGeom prst="roundRect">
            <a:avLst/>
          </a:prstGeom>
          <a:solidFill>
            <a:srgbClr val="7BB5E7"/>
          </a:solidFill>
          <a:ln>
            <a:solidFill>
              <a:srgbClr val="7BB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dirty="0"/>
              <a:t>En </a:t>
            </a:r>
            <a:r>
              <a:rPr lang="nl-BE" sz="1600" dirty="0" err="1"/>
              <a:t>janvier</a:t>
            </a:r>
            <a:r>
              <a:rPr lang="nl-BE" sz="1600" dirty="0"/>
              <a:t> 2026, </a:t>
            </a:r>
            <a:r>
              <a:rPr lang="nl-BE" sz="1600" dirty="0" err="1"/>
              <a:t>seuls</a:t>
            </a:r>
            <a:r>
              <a:rPr lang="nl-BE" sz="1600"/>
              <a:t> 13,4% </a:t>
            </a:r>
            <a:r>
              <a:rPr lang="nl-BE" sz="1600" dirty="0"/>
              <a:t>des entrepreneurs </a:t>
            </a:r>
            <a:r>
              <a:rPr lang="nl-BE" sz="1600" dirty="0" err="1"/>
              <a:t>considéraient</a:t>
            </a:r>
            <a:r>
              <a:rPr lang="nl-BE" sz="1600" dirty="0"/>
              <a:t> les </a:t>
            </a:r>
            <a:r>
              <a:rPr lang="nl-BE" sz="1600" dirty="0" err="1"/>
              <a:t>conditions</a:t>
            </a:r>
            <a:r>
              <a:rPr lang="nl-BE" sz="1600" dirty="0"/>
              <a:t> de crédit comme </a:t>
            </a:r>
            <a:r>
              <a:rPr lang="nl-BE" sz="1600" dirty="0" err="1"/>
              <a:t>défavorables</a:t>
            </a:r>
            <a:r>
              <a:rPr lang="nl-BE" sz="1600" dirty="0"/>
              <a:t>.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605451" y="5992136"/>
            <a:ext cx="931665" cy="253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nl-BE" sz="1000" dirty="0">
                <a:solidFill>
                  <a:prstClr val="black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Source : BNB</a:t>
            </a:r>
            <a:endParaRPr lang="nl-BE" sz="1400" dirty="0">
              <a:solidFill>
                <a:prstClr val="black"/>
              </a:solidFill>
              <a:ea typeface="Arial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C3867C7-80B6-8749-AAF1-1670AFE26930}"/>
              </a:ext>
            </a:extLst>
          </p:cNvPr>
          <p:cNvSpPr txBox="1">
            <a:spLocks/>
          </p:cNvSpPr>
          <p:nvPr/>
        </p:nvSpPr>
        <p:spPr>
          <a:xfrm>
            <a:off x="5116749" y="6401888"/>
            <a:ext cx="3522860" cy="165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7BB5E7"/>
                </a:solidFill>
              </a:rPr>
              <a:t>Plateforme Financement des Entreprises - 1er mars 2026</a:t>
            </a:r>
            <a:endParaRPr lang="en-US" sz="900" dirty="0">
              <a:solidFill>
                <a:srgbClr val="7BB5E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1344" y="2419036"/>
            <a:ext cx="5658404" cy="786810"/>
          </a:xfrm>
          <a:prstGeom prst="rect">
            <a:avLst/>
          </a:prstGeom>
          <a:noFill/>
          <a:ln>
            <a:solidFill>
              <a:srgbClr val="E83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i="1" dirty="0" err="1">
                <a:solidFill>
                  <a:schemeClr val="tx1"/>
                </a:solidFill>
              </a:rPr>
              <a:t>Une</a:t>
            </a:r>
            <a:r>
              <a:rPr lang="nl-BE" sz="1400" i="1" dirty="0">
                <a:solidFill>
                  <a:schemeClr val="tx1"/>
                </a:solidFill>
              </a:rPr>
              <a:t> baisse </a:t>
            </a:r>
            <a:r>
              <a:rPr lang="nl-BE" sz="1400" i="1" dirty="0" err="1">
                <a:solidFill>
                  <a:schemeClr val="tx1"/>
                </a:solidFill>
              </a:rPr>
              <a:t>sur</a:t>
            </a:r>
            <a:r>
              <a:rPr lang="nl-BE" sz="1400" i="1" dirty="0">
                <a:solidFill>
                  <a:schemeClr val="tx1"/>
                </a:solidFill>
              </a:rPr>
              <a:t> </a:t>
            </a:r>
            <a:r>
              <a:rPr lang="nl-BE" sz="1400" i="1" dirty="0" err="1">
                <a:solidFill>
                  <a:schemeClr val="tx1"/>
                </a:solidFill>
              </a:rPr>
              <a:t>ce</a:t>
            </a:r>
            <a:r>
              <a:rPr lang="nl-BE" sz="1400" i="1" dirty="0">
                <a:solidFill>
                  <a:schemeClr val="tx1"/>
                </a:solidFill>
              </a:rPr>
              <a:t> </a:t>
            </a:r>
            <a:r>
              <a:rPr lang="nl-BE" sz="1400" i="1" dirty="0" err="1">
                <a:solidFill>
                  <a:schemeClr val="tx1"/>
                </a:solidFill>
              </a:rPr>
              <a:t>graphique</a:t>
            </a:r>
            <a:r>
              <a:rPr lang="nl-BE" sz="1400" i="1" dirty="0">
                <a:solidFill>
                  <a:schemeClr val="tx1"/>
                </a:solidFill>
              </a:rPr>
              <a:t> </a:t>
            </a:r>
            <a:r>
              <a:rPr lang="nl-BE" sz="1400" i="1" dirty="0" err="1">
                <a:solidFill>
                  <a:schemeClr val="tx1"/>
                </a:solidFill>
              </a:rPr>
              <a:t>témoigne</a:t>
            </a:r>
            <a:r>
              <a:rPr lang="nl-BE" sz="1400" i="1" dirty="0">
                <a:solidFill>
                  <a:schemeClr val="tx1"/>
                </a:solidFill>
              </a:rPr>
              <a:t> </a:t>
            </a:r>
            <a:r>
              <a:rPr lang="nl-BE" sz="1400" i="1" dirty="0" err="1">
                <a:solidFill>
                  <a:schemeClr val="tx1"/>
                </a:solidFill>
              </a:rPr>
              <a:t>d’une</a:t>
            </a:r>
            <a:r>
              <a:rPr lang="nl-BE" sz="1400" i="1" dirty="0">
                <a:solidFill>
                  <a:schemeClr val="tx1"/>
                </a:solidFill>
              </a:rPr>
              <a:t> </a:t>
            </a:r>
            <a:r>
              <a:rPr lang="nl-BE" sz="1400" i="1" dirty="0" err="1">
                <a:solidFill>
                  <a:schemeClr val="tx1"/>
                </a:solidFill>
              </a:rPr>
              <a:t>amélioration</a:t>
            </a:r>
            <a:r>
              <a:rPr lang="nl-BE" sz="1400" i="1" dirty="0">
                <a:solidFill>
                  <a:schemeClr val="tx1"/>
                </a:solidFill>
              </a:rPr>
              <a:t> de la </a:t>
            </a:r>
            <a:r>
              <a:rPr lang="nl-BE" sz="1400" i="1" dirty="0" err="1">
                <a:solidFill>
                  <a:schemeClr val="tx1"/>
                </a:solidFill>
              </a:rPr>
              <a:t>perception</a:t>
            </a:r>
            <a:r>
              <a:rPr lang="nl-BE" sz="1400" i="1" dirty="0">
                <a:solidFill>
                  <a:schemeClr val="tx1"/>
                </a:solidFill>
              </a:rPr>
              <a:t> des </a:t>
            </a:r>
            <a:r>
              <a:rPr lang="nl-BE" sz="1400" i="1" dirty="0" err="1">
                <a:solidFill>
                  <a:schemeClr val="tx1"/>
                </a:solidFill>
              </a:rPr>
              <a:t>contraintes</a:t>
            </a:r>
            <a:r>
              <a:rPr lang="nl-BE" sz="1400" i="1" dirty="0">
                <a:solidFill>
                  <a:schemeClr val="tx1"/>
                </a:solidFill>
              </a:rPr>
              <a:t> de crédit. </a:t>
            </a:r>
            <a:r>
              <a:rPr lang="nl-BE" sz="1400" b="1" i="1" dirty="0">
                <a:solidFill>
                  <a:schemeClr val="tx1"/>
                </a:solidFill>
              </a:rPr>
              <a:t>Plus la </a:t>
            </a:r>
            <a:r>
              <a:rPr lang="nl-BE" sz="1400" b="1" i="1" dirty="0" err="1">
                <a:solidFill>
                  <a:schemeClr val="tx1"/>
                </a:solidFill>
              </a:rPr>
              <a:t>courbe</a:t>
            </a:r>
            <a:r>
              <a:rPr lang="nl-BE" sz="1400" b="1" i="1" dirty="0">
                <a:solidFill>
                  <a:schemeClr val="tx1"/>
                </a:solidFill>
              </a:rPr>
              <a:t> </a:t>
            </a:r>
            <a:r>
              <a:rPr lang="nl-BE" sz="1400" b="1" i="1" dirty="0" err="1">
                <a:solidFill>
                  <a:schemeClr val="tx1"/>
                </a:solidFill>
              </a:rPr>
              <a:t>est</a:t>
            </a:r>
            <a:r>
              <a:rPr lang="nl-BE" sz="1400" b="1" i="1" dirty="0">
                <a:solidFill>
                  <a:schemeClr val="tx1"/>
                </a:solidFill>
              </a:rPr>
              <a:t> </a:t>
            </a:r>
            <a:r>
              <a:rPr lang="nl-BE" sz="1400" b="1" i="1" dirty="0" err="1">
                <a:solidFill>
                  <a:schemeClr val="tx1"/>
                </a:solidFill>
              </a:rPr>
              <a:t>basse</a:t>
            </a:r>
            <a:r>
              <a:rPr lang="nl-BE" sz="1400" b="1" i="1" dirty="0">
                <a:solidFill>
                  <a:schemeClr val="tx1"/>
                </a:solidFill>
              </a:rPr>
              <a:t>, </a:t>
            </a:r>
            <a:r>
              <a:rPr lang="nl-BE" sz="1400" b="1" i="1" dirty="0" err="1">
                <a:solidFill>
                  <a:schemeClr val="tx1"/>
                </a:solidFill>
              </a:rPr>
              <a:t>moins</a:t>
            </a:r>
            <a:r>
              <a:rPr lang="nl-BE" sz="1400" b="1" i="1" dirty="0">
                <a:solidFill>
                  <a:schemeClr val="tx1"/>
                </a:solidFill>
              </a:rPr>
              <a:t> les entrepreneurs </a:t>
            </a:r>
            <a:r>
              <a:rPr lang="nl-BE" sz="1400" b="1" i="1" dirty="0" err="1">
                <a:solidFill>
                  <a:schemeClr val="tx1"/>
                </a:solidFill>
              </a:rPr>
              <a:t>perçoivent</a:t>
            </a:r>
            <a:r>
              <a:rPr lang="nl-BE" sz="1400" b="1" i="1" dirty="0">
                <a:solidFill>
                  <a:schemeClr val="tx1"/>
                </a:solidFill>
              </a:rPr>
              <a:t> de </a:t>
            </a:r>
            <a:r>
              <a:rPr lang="nl-BE" sz="1400" b="1" i="1" dirty="0" err="1">
                <a:solidFill>
                  <a:schemeClr val="tx1"/>
                </a:solidFill>
              </a:rPr>
              <a:t>contraintes</a:t>
            </a:r>
            <a:r>
              <a:rPr lang="nl-BE" sz="1400" b="1" i="1" dirty="0">
                <a:solidFill>
                  <a:schemeClr val="tx1"/>
                </a:solidFill>
              </a:rPr>
              <a:t> de crédit. </a:t>
            </a:r>
            <a:endParaRPr lang="nl-BE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Presentation_all_2014">
  <a:themeElements>
    <a:clrScheme name="Febelfin Color Scheme">
      <a:dk1>
        <a:sysClr val="windowText" lastClr="000000"/>
      </a:dk1>
      <a:lt1>
        <a:sysClr val="window" lastClr="FFFFFF"/>
      </a:lt1>
      <a:dk2>
        <a:srgbClr val="5B1F69"/>
      </a:dk2>
      <a:lt2>
        <a:srgbClr val="906EAE"/>
      </a:lt2>
      <a:accent1>
        <a:srgbClr val="5B1F69"/>
      </a:accent1>
      <a:accent2>
        <a:srgbClr val="B29BC7"/>
      </a:accent2>
      <a:accent3>
        <a:srgbClr val="30537D"/>
      </a:accent3>
      <a:accent4>
        <a:srgbClr val="84BDEA"/>
      </a:accent4>
      <a:accent5>
        <a:srgbClr val="20201E"/>
      </a:accent5>
      <a:accent6>
        <a:srgbClr val="CCBCDA"/>
      </a:accent6>
      <a:hlink>
        <a:srgbClr val="5B1F69"/>
      </a:hlink>
      <a:folHlink>
        <a:srgbClr val="5B1F69"/>
      </a:folHlink>
    </a:clrScheme>
    <a:fontScheme name="Febelfin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41f9ab02-a878-4cc9-9af6-01f1e12ec61a" ContentTypeId="0x01010032A9AACFCF4C7C4FAE7831EE793BEADF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s release" ma:contentTypeID="0x01010032A9AACFCF4C7C4FAE7831EE793BEADF00B15772C81F78E047A612110F3FFBF41F" ma:contentTypeVersion="29" ma:contentTypeDescription="Create a new document." ma:contentTypeScope="" ma:versionID="5cb111ea6a8571a4a59289c0b1f07507">
  <xsd:schema xmlns:xsd="http://www.w3.org/2001/XMLSchema" xmlns:xs="http://www.w3.org/2001/XMLSchema" xmlns:p="http://schemas.microsoft.com/office/2006/metadata/properties" xmlns:ns2="11adbf3b-08dc-4843-a413-a62140753188" targetNamespace="http://schemas.microsoft.com/office/2006/metadata/properties" ma:root="true" ma:fieldsID="b24c4f4a665cb01c6909ed62fd34dbb4" ns2:_="">
    <xsd:import namespace="11adbf3b-08dc-4843-a413-a62140753188"/>
    <xsd:element name="properties">
      <xsd:complexType>
        <xsd:sequence>
          <xsd:element name="documentManagement">
            <xsd:complexType>
              <xsd:all>
                <xsd:element ref="ns2:Association" minOccurs="0"/>
                <xsd:element ref="ns2:Feb_Language" minOccurs="0"/>
                <xsd:element ref="ns2:LineOfActivity" minOccurs="0"/>
                <xsd:element ref="ns2:Contact" minOccurs="0"/>
                <xsd:element ref="ns2:OrganizationalUnit" minOccurs="0"/>
                <xsd:element ref="ns2:feb_Documen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dbf3b-08dc-4843-a413-a62140753188" elementFormDefault="qualified">
    <xsd:import namespace="http://schemas.microsoft.com/office/2006/documentManagement/types"/>
    <xsd:import namespace="http://schemas.microsoft.com/office/infopath/2007/PartnerControls"/>
    <xsd:element name="Association" ma:index="8" nillable="true" ma:displayName="Organisation" ma:default="Febelfin" ma:description="" ma:format="Dropdown" ma:internalName="Association" ma:readOnly="false">
      <xsd:simpleType>
        <xsd:restriction base="dms:Choice">
          <xsd:enumeration value="Febelfin"/>
          <xsd:enumeration value="BEAMA"/>
          <xsd:enumeration value="Febelfin Academy"/>
        </xsd:restriction>
      </xsd:simpleType>
    </xsd:element>
    <xsd:element name="Feb_Language" ma:index="9" nillable="true" ma:displayName="Language" ma:default="EN" ma:description="" ma:format="Dropdown" ma:internalName="Feb_Language" ma:readOnly="false">
      <xsd:simpleType>
        <xsd:restriction base="dms:Choice">
          <xsd:enumeration value="NL"/>
          <xsd:enumeration value="FR"/>
          <xsd:enumeration value="EN"/>
          <xsd:enumeration value="Other"/>
          <xsd:enumeration value="Mixed"/>
        </xsd:restriction>
      </xsd:simpleType>
    </xsd:element>
    <xsd:element name="LineOfActivity" ma:index="10" nillable="true" ma:displayName="Hub" ma:description="" ma:format="Dropdown" ma:internalName="LineOfActivity" ma:readOnly="false">
      <xsd:simpleType>
        <xsd:restriction base="dms:Choice">
          <xsd:enumeration value="Retail Credit"/>
          <xsd:enumeration value="Corporate Banking"/>
          <xsd:enumeration value="Payments"/>
          <xsd:enumeration value="Financial Markets &amp; Infrastructure"/>
          <xsd:enumeration value="Regulatory Affairs"/>
          <xsd:enumeration value="Tax Affairs"/>
          <xsd:enumeration value="Economic Affairs"/>
          <xsd:enumeration value="Social Affairs"/>
          <xsd:enumeration value="Public Affairs"/>
          <xsd:enumeration value="Sustainable Finance"/>
          <xsd:enumeration value="European Public Affairs"/>
          <xsd:enumeration value="Corporate Affairs"/>
          <xsd:enumeration value="Communication"/>
          <xsd:enumeration value="Retail Savings"/>
          <xsd:enumeration value="Leasing"/>
          <xsd:enumeration value="Factoring"/>
          <xsd:enumeration value="Private Banking"/>
          <xsd:enumeration value="Digital &amp; Financial Inclusion"/>
        </xsd:restriction>
      </xsd:simpleType>
    </xsd:element>
    <xsd:element name="Contact" ma:index="11" nillable="true" ma:displayName="Contact" ma:default="" ma:description="" ma:SearchPeopleOnly="false" ma:SharePointGroup="0" ma:internalName="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rganizationalUnit" ma:index="12" nillable="true" ma:displayName="Organizational Unit" ma:default="" ma:description="" ma:internalName="OrganizationalUnit" ma:readOnly="false">
      <xsd:simpleType>
        <xsd:restriction base="dms:Text">
          <xsd:maxLength value="255"/>
        </xsd:restriction>
      </xsd:simpleType>
    </xsd:element>
    <xsd:element name="feb_DocumentID" ma:index="13" nillable="true" ma:displayName="Document ID" ma:default="" ma:description="" ma:indexed="true" ma:internalName="feb_DocumentID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alUnit xmlns="11adbf3b-08dc-4843-a413-a62140753188">Platform financiering aan ondernemingen</OrganizationalUnit>
    <feb_DocumentID xmlns="11adbf3b-08dc-4843-a413-a62140753188">FEB422842</feb_DocumentID>
    <Feb_Language xmlns="11adbf3b-08dc-4843-a413-a62140753188">NL</Feb_Language>
    <Association xmlns="11adbf3b-08dc-4843-a413-a62140753188">Febelfin</Association>
    <LineOfActivity xmlns="11adbf3b-08dc-4843-a413-a62140753188">Economic Affairs</LineOfActivity>
    <Contact xmlns="11adbf3b-08dc-4843-a413-a62140753188">
      <UserInfo>
        <DisplayName>Tim De Vos</DisplayName>
        <AccountId>32</AccountId>
        <AccountType/>
      </UserInfo>
    </Contact>
  </documentManagement>
</p:properties>
</file>

<file path=customXml/itemProps1.xml><?xml version="1.0" encoding="utf-8"?>
<ds:datastoreItem xmlns:ds="http://schemas.openxmlformats.org/officeDocument/2006/customXml" ds:itemID="{513E0227-01E1-49CC-AE02-8C15C4719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D2385-7328-4C8E-86FB-17104694B6A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4AA042C-89F6-47E4-8511-D2D326FF5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adbf3b-08dc-4843-a413-a62140753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92055F6-8963-4C3F-AC4A-731C1CDA48ED}">
  <ds:schemaRefs>
    <ds:schemaRef ds:uri="http://schemas.microsoft.com/office/2006/metadata/properties"/>
    <ds:schemaRef ds:uri="http://purl.org/dc/elements/1.1/"/>
    <ds:schemaRef ds:uri="http://purl.org/dc/dcmitype/"/>
    <ds:schemaRef ds:uri="11adbf3b-08dc-4843-a413-a6214075318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9ab91c96-5401-42b3-9982-7637d73ee386}" enabled="0" method="" siteId="{9ab91c96-5401-42b3-9982-7637d73ee3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1532</Words>
  <Application>Microsoft Office PowerPoint</Application>
  <PresentationFormat>On-screen Show (4:3)</PresentationFormat>
  <Paragraphs>242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Wingdings</vt:lpstr>
      <vt:lpstr>2_Presentation_all_2014</vt:lpstr>
      <vt:lpstr>Evolution de l’octroi de crédit / du financement aux entreprises </vt:lpstr>
      <vt:lpstr>PowerPoint Presentation</vt:lpstr>
      <vt:lpstr>L’économie belge est et reste soutenue par le  secteur bancaire belge</vt:lpstr>
      <vt:lpstr>Evolution de l’octroi de crédit aux sociétés non financières en fonction de la durée du crédit </vt:lpstr>
      <vt:lpstr>Evolution de l’octroi de crédit aux sociétés non financières en fonction de la durée du crédit</vt:lpstr>
      <vt:lpstr>PowerPoint Presentation</vt:lpstr>
      <vt:lpstr>PowerPoint Presentation</vt:lpstr>
      <vt:lpstr>PowerPoint Presentation</vt:lpstr>
      <vt:lpstr>Contraintes de crédit</vt:lpstr>
      <vt:lpstr>Conditions de crédit en fonction des entrepreneurs</vt:lpstr>
      <vt:lpstr>Degré de refus</vt:lpstr>
      <vt:lpstr>Les taux d’intérêt des crédits aux entreprises étaient assez stables l’an dernier</vt:lpstr>
      <vt:lpstr>Taux de variation annuel de l’encours des crédits aux entreprises par rapport à la courbe conjoncturelle</vt:lpstr>
      <vt:lpstr>Investissements bruts dans les immobilisations des sociétés non financières en Belgique</vt:lpstr>
      <vt:lpstr>Sources de financement alternatives</vt:lpstr>
      <vt:lpstr>Leasing : source de financement externe alternative toujours plus importante pour les starters et les petites entreprises </vt:lpstr>
      <vt:lpstr>PowerPoint Presentation</vt:lpstr>
      <vt:lpstr>PowerPoint Presentation</vt:lpstr>
      <vt:lpstr>Evolution des encours des titres à revenus fixes à plus d’1 an (en mia EUR)</vt:lpstr>
      <vt:lpstr>Prêts “coup de pouce” (Région wallonne)</vt:lpstr>
      <vt:lpstr>Prêt Proxi (Région de Bruxelles-Capitale) </vt:lpstr>
      <vt:lpstr>Prêt WinWin – montant moyen (Région flamande)</vt:lpstr>
      <vt:lpstr>Prêt WinWin – enregistrements (Région flamande)</vt:lpstr>
      <vt:lpstr>Actions d’amis – enregistrements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kredietverlening aan ondernemingen_website data juni 2021 NL</dc:title>
  <dc:creator>Pierre Dewit</dc:creator>
  <cp:lastModifiedBy>Morgane Desaegher</cp:lastModifiedBy>
  <cp:revision>11</cp:revision>
  <dcterms:created xsi:type="dcterms:W3CDTF">2018-01-15T11:14:58Z</dcterms:created>
  <dcterms:modified xsi:type="dcterms:W3CDTF">2026-04-01T07:14:01Z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0x01010032A9AACFCF4C7C4FAE7831EE793BEADF00B15772C81F78E047A612110F3FFBF41F</vt:lpwstr>
  </property>
  <property fmtid="{D5CDD505-2E9C-101B-9397-08002B2CF9AE}" pid="3" name="Publication_Action">
    <vt:lpwstr/>
  </property>
  <property fmtid="{D5CDD505-2E9C-101B-9397-08002B2CF9AE}" pid="4" name="Order">
    <vt:r8>106500</vt:r8>
  </property>
  <property fmtid="{D5CDD505-2E9C-101B-9397-08002B2CF9AE}" pid="5" name="Language">
    <vt:lpwstr>NL</vt:lpwstr>
  </property>
  <property fmtid="{D5CDD505-2E9C-101B-9397-08002B2CF9AE}" pid="6" name="URL">
    <vt:lpwstr/>
  </property>
  <property fmtid="{D5CDD505-2E9C-101B-9397-08002B2CF9AE}" pid="7" name="Source_Library">
    <vt:lpwstr/>
  </property>
  <property fmtid="{D5CDD505-2E9C-101B-9397-08002B2CF9AE}" pid="8" name="Publication_Status">
    <vt:lpwstr/>
  </property>
  <property fmtid="{D5CDD505-2E9C-101B-9397-08002B2CF9AE}" pid="9" name="Document ID">
    <vt:lpwstr>FEB422842</vt:lpwstr>
  </property>
  <property fmtid="{D5CDD505-2E9C-101B-9397-08002B2CF9AE}" pid="10" name="Managed_Path">
    <vt:lpwstr/>
  </property>
  <property fmtid="{D5CDD505-2E9C-101B-9397-08002B2CF9AE}" pid="11" name="Status">
    <vt:lpwstr>Internal Draft</vt:lpwstr>
  </property>
  <property fmtid="{D5CDD505-2E9C-101B-9397-08002B2CF9AE}" pid="12" name="Source_URL">
    <vt:lpwstr/>
  </property>
  <property fmtid="{D5CDD505-2E9C-101B-9397-08002B2CF9AE}" pid="13" name="Publication Date">
    <vt:lpwstr>2021-02-24T00:00:00</vt:lpwstr>
  </property>
  <property fmtid="{D5CDD505-2E9C-101B-9397-08002B2CF9AE}" pid="14" name="Line of Activity">
    <vt:lpwstr>Corporate Banking &amp; Leasing</vt:lpwstr>
  </property>
  <property fmtid="{D5CDD505-2E9C-101B-9397-08002B2CF9AE}" pid="15" name="UniqueID0">
    <vt:lpwstr/>
  </property>
  <property fmtid="{D5CDD505-2E9C-101B-9397-08002B2CF9AE}" pid="16" name="Organisational Unit">
    <vt:lpwstr>Platform financiering aan ondernemingen</vt:lpwstr>
  </property>
  <property fmtid="{D5CDD505-2E9C-101B-9397-08002B2CF9AE}" pid="17" name="Meeting Date">
    <vt:lpwstr>2021-02-24T00:00:00</vt:lpwstr>
  </property>
  <property fmtid="{D5CDD505-2E9C-101B-9397-08002B2CF9AE}" pid="18" name="Action">
    <vt:lpwstr/>
  </property>
  <property fmtid="{D5CDD505-2E9C-101B-9397-08002B2CF9AE}" pid="19" name="OrganizationalUnit">
    <vt:lpwstr>Platform financiering aan ondernemingen</vt:lpwstr>
  </property>
  <property fmtid="{D5CDD505-2E9C-101B-9397-08002B2CF9AE}" pid="20" name="MeetingDate">
    <vt:filetime>2021-02-23T23:00:00Z</vt:filetime>
  </property>
  <property fmtid="{D5CDD505-2E9C-101B-9397-08002B2CF9AE}" pid="21" name="LineOfActivity">
    <vt:lpwstr>Corporate Banking &amp; Leasing</vt:lpwstr>
  </property>
  <property fmtid="{D5CDD505-2E9C-101B-9397-08002B2CF9AE}" pid="22" name="Contact">
    <vt:lpwstr>32;#Tim De Vos</vt:lpwstr>
  </property>
  <property fmtid="{D5CDD505-2E9C-101B-9397-08002B2CF9AE}" pid="23" name="Association">
    <vt:lpwstr>Febelfin</vt:lpwstr>
  </property>
  <property fmtid="{D5CDD505-2E9C-101B-9397-08002B2CF9AE}" pid="24" name="Feb_Language">
    <vt:lpwstr>NL</vt:lpwstr>
  </property>
  <property fmtid="{D5CDD505-2E9C-101B-9397-08002B2CF9AE}" pid="25" name="feb_DocumentID">
    <vt:lpwstr>FEB422842</vt:lpwstr>
  </property>
  <property fmtid="{D5CDD505-2E9C-101B-9397-08002B2CF9AE}" pid="26" name="PublicationDate">
    <vt:filetime>2021-02-23T23:00:00Z</vt:filetime>
  </property>
  <property fmtid="{D5CDD505-2E9C-101B-9397-08002B2CF9AE}" pid="27" name="Feb_Status">
    <vt:lpwstr>Internal Draft</vt:lpwstr>
  </property>
  <property fmtid="{D5CDD505-2E9C-101B-9397-08002B2CF9AE}" pid="28" name="Publish">
    <vt:lpwstr>, </vt:lpwstr>
  </property>
</Properties>
</file>