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5"/>
  </p:sldMasterIdLst>
  <p:notesMasterIdLst>
    <p:notesMasterId r:id="rId31"/>
  </p:notesMasterIdLst>
  <p:sldIdLst>
    <p:sldId id="327" r:id="rId6"/>
    <p:sldId id="258" r:id="rId7"/>
    <p:sldId id="257" r:id="rId8"/>
    <p:sldId id="260" r:id="rId9"/>
    <p:sldId id="325" r:id="rId10"/>
    <p:sldId id="259" r:id="rId11"/>
    <p:sldId id="267" r:id="rId12"/>
    <p:sldId id="268" r:id="rId13"/>
    <p:sldId id="269" r:id="rId14"/>
    <p:sldId id="328" r:id="rId15"/>
    <p:sldId id="270" r:id="rId16"/>
    <p:sldId id="271" r:id="rId17"/>
    <p:sldId id="319" r:id="rId18"/>
    <p:sldId id="329" r:id="rId19"/>
    <p:sldId id="272" r:id="rId20"/>
    <p:sldId id="310" r:id="rId21"/>
    <p:sldId id="311" r:id="rId22"/>
    <p:sldId id="313" r:id="rId23"/>
    <p:sldId id="314" r:id="rId24"/>
    <p:sldId id="315" r:id="rId25"/>
    <p:sldId id="322" r:id="rId26"/>
    <p:sldId id="317" r:id="rId27"/>
    <p:sldId id="316" r:id="rId28"/>
    <p:sldId id="330" r:id="rId29"/>
    <p:sldId id="331" r:id="rId30"/>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808">
          <p15:clr>
            <a:srgbClr val="A4A3A4"/>
          </p15:clr>
        </p15:guide>
        <p15:guide id="3" orient="horz" pos="1034">
          <p15:clr>
            <a:srgbClr val="A4A3A4"/>
          </p15:clr>
        </p15:guide>
        <p15:guide id="4" orient="horz" pos="3870">
          <p15:clr>
            <a:srgbClr val="A4A3A4"/>
          </p15:clr>
        </p15:guide>
        <p15:guide id="5" orient="horz" pos="1229">
          <p15:clr>
            <a:srgbClr val="A4A3A4"/>
          </p15:clr>
        </p15:guide>
        <p15:guide id="6" orient="horz" pos="3554">
          <p15:clr>
            <a:srgbClr val="A4A3A4"/>
          </p15:clr>
        </p15:guide>
        <p15:guide id="7" orient="horz" pos="4035">
          <p15:clr>
            <a:srgbClr val="A4A3A4"/>
          </p15:clr>
        </p15:guide>
        <p15:guide id="8" pos="2880">
          <p15:clr>
            <a:srgbClr val="A4A3A4"/>
          </p15:clr>
        </p15:guide>
        <p15:guide id="9" pos="295">
          <p15:clr>
            <a:srgbClr val="A4A3A4"/>
          </p15:clr>
        </p15:guide>
        <p15:guide id="10" pos="5484">
          <p15:clr>
            <a:srgbClr val="A4A3A4"/>
          </p15:clr>
        </p15:guide>
        <p15:guide id="11" pos="2766">
          <p15:clr>
            <a:srgbClr val="A4A3A4"/>
          </p15:clr>
        </p15:guide>
        <p15:guide id="12" pos="2996">
          <p15:clr>
            <a:srgbClr val="A4A3A4"/>
          </p15:clr>
        </p15:guide>
        <p15:guide id="13" pos="4016">
          <p15:clr>
            <a:srgbClr val="A4A3A4"/>
          </p15:clr>
        </p15:guide>
        <p15:guide id="14" pos="54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B5E7"/>
    <a:srgbClr val="33384D"/>
    <a:srgbClr val="76BCE9"/>
    <a:srgbClr val="393C50"/>
    <a:srgbClr val="E83F4B"/>
    <a:srgbClr val="D9E8F7"/>
    <a:srgbClr val="FFFFCC"/>
    <a:srgbClr val="17C8DA"/>
    <a:srgbClr val="B7F1F7"/>
    <a:srgbClr val="E4FA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2004" y="306"/>
      </p:cViewPr>
      <p:guideLst>
        <p:guide orient="horz" pos="2160"/>
        <p:guide orient="horz" pos="808"/>
        <p:guide orient="horz" pos="1034"/>
        <p:guide orient="horz" pos="3870"/>
        <p:guide orient="horz" pos="1229"/>
        <p:guide orient="horz" pos="3554"/>
        <p:guide orient="horz" pos="4035"/>
        <p:guide pos="2880"/>
        <p:guide pos="295"/>
        <p:guide pos="5484"/>
        <p:guide pos="2766"/>
        <p:guide pos="2996"/>
        <p:guide pos="4016"/>
        <p:guide pos="547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7877144F-188B-4CF7-83E3-8BA1ED0FEA61}" type="datetimeFigureOut">
              <a:rPr lang="nl-BE" smtClean="0"/>
              <a:t>1/04/2026</a:t>
            </a:fld>
            <a:endParaRPr lang="nl-BE"/>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943E5EA4-7040-48F8-A065-BAC18B1DACF8}" type="slidenum">
              <a:rPr lang="nl-BE" smtClean="0"/>
              <a:t>‹#›</a:t>
            </a:fld>
            <a:endParaRPr lang="nl-BE"/>
          </a:p>
        </p:txBody>
      </p:sp>
    </p:spTree>
    <p:extLst>
      <p:ext uri="{BB962C8B-B14F-4D97-AF65-F5344CB8AC3E}">
        <p14:creationId xmlns:p14="http://schemas.microsoft.com/office/powerpoint/2010/main" val="876717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943E5EA4-7040-48F8-A065-BAC18B1DACF8}" type="slidenum">
              <a:rPr lang="nl-BE" smtClean="0">
                <a:solidFill>
                  <a:prstClr val="black"/>
                </a:solidFill>
              </a:rPr>
              <a:pPr/>
              <a:t>3</a:t>
            </a:fld>
            <a:endParaRPr lang="nl-BE">
              <a:solidFill>
                <a:prstClr val="black"/>
              </a:solidFill>
            </a:endParaRPr>
          </a:p>
        </p:txBody>
      </p:sp>
    </p:spTree>
    <p:extLst>
      <p:ext uri="{BB962C8B-B14F-4D97-AF65-F5344CB8AC3E}">
        <p14:creationId xmlns:p14="http://schemas.microsoft.com/office/powerpoint/2010/main" val="1047977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943E5EA4-7040-48F8-A065-BAC18B1DACF8}" type="slidenum">
              <a:rPr lang="nl-BE" smtClean="0">
                <a:solidFill>
                  <a:prstClr val="black"/>
                </a:solidFill>
              </a:rPr>
              <a:pPr/>
              <a:t>12</a:t>
            </a:fld>
            <a:endParaRPr lang="nl-BE">
              <a:solidFill>
                <a:prstClr val="black"/>
              </a:solidFill>
            </a:endParaRPr>
          </a:p>
        </p:txBody>
      </p:sp>
    </p:spTree>
    <p:extLst>
      <p:ext uri="{BB962C8B-B14F-4D97-AF65-F5344CB8AC3E}">
        <p14:creationId xmlns:p14="http://schemas.microsoft.com/office/powerpoint/2010/main" val="2731425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943E5EA4-7040-48F8-A065-BAC18B1DACF8}" type="slidenum">
              <a:rPr lang="nl-BE" smtClean="0">
                <a:solidFill>
                  <a:prstClr val="black"/>
                </a:solidFill>
              </a:rPr>
              <a:pPr/>
              <a:t>13</a:t>
            </a:fld>
            <a:endParaRPr lang="nl-BE">
              <a:solidFill>
                <a:prstClr val="black"/>
              </a:solidFill>
            </a:endParaRPr>
          </a:p>
        </p:txBody>
      </p:sp>
    </p:spTree>
    <p:extLst>
      <p:ext uri="{BB962C8B-B14F-4D97-AF65-F5344CB8AC3E}">
        <p14:creationId xmlns:p14="http://schemas.microsoft.com/office/powerpoint/2010/main" val="3644408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E910D-D236-BBD9-6F13-74E28B3AA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ACD82B-F540-A488-EF40-440F1CF4E0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2F2B71-86DC-BA85-6A3D-EE917C465729}"/>
              </a:ext>
            </a:extLst>
          </p:cNvPr>
          <p:cNvSpPr>
            <a:spLocks noGrp="1"/>
          </p:cNvSpPr>
          <p:nvPr>
            <p:ph type="body" idx="1"/>
          </p:nvPr>
        </p:nvSpPr>
        <p:spPr/>
        <p:txBody>
          <a:bodyPr/>
          <a:lstStyle/>
          <a:p>
            <a:endParaRPr lang="nl-BE"/>
          </a:p>
        </p:txBody>
      </p:sp>
      <p:sp>
        <p:nvSpPr>
          <p:cNvPr id="4" name="Slide Number Placeholder 3">
            <a:extLst>
              <a:ext uri="{FF2B5EF4-FFF2-40B4-BE49-F238E27FC236}">
                <a16:creationId xmlns:a16="http://schemas.microsoft.com/office/drawing/2014/main" id="{52652F7F-EEDF-1975-771D-8EC111F368C8}"/>
              </a:ext>
            </a:extLst>
          </p:cNvPr>
          <p:cNvSpPr>
            <a:spLocks noGrp="1"/>
          </p:cNvSpPr>
          <p:nvPr>
            <p:ph type="sldNum" sz="quarter" idx="10"/>
          </p:nvPr>
        </p:nvSpPr>
        <p:spPr/>
        <p:txBody>
          <a:bodyPr/>
          <a:lstStyle/>
          <a:p>
            <a:fld id="{943E5EA4-7040-48F8-A065-BAC18B1DACF8}" type="slidenum">
              <a:rPr lang="nl-BE" smtClean="0">
                <a:solidFill>
                  <a:prstClr val="black"/>
                </a:solidFill>
              </a:rPr>
              <a:pPr/>
              <a:t>14</a:t>
            </a:fld>
            <a:endParaRPr lang="nl-BE">
              <a:solidFill>
                <a:prstClr val="black"/>
              </a:solidFill>
            </a:endParaRPr>
          </a:p>
        </p:txBody>
      </p:sp>
    </p:spTree>
    <p:extLst>
      <p:ext uri="{BB962C8B-B14F-4D97-AF65-F5344CB8AC3E}">
        <p14:creationId xmlns:p14="http://schemas.microsoft.com/office/powerpoint/2010/main" val="2654667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943E5EA4-7040-48F8-A065-BAC18B1DACF8}" type="slidenum">
              <a:rPr lang="nl-BE" smtClean="0">
                <a:solidFill>
                  <a:prstClr val="black"/>
                </a:solidFill>
              </a:rPr>
              <a:pPr/>
              <a:t>4</a:t>
            </a:fld>
            <a:endParaRPr lang="nl-BE">
              <a:solidFill>
                <a:prstClr val="black"/>
              </a:solidFill>
            </a:endParaRPr>
          </a:p>
        </p:txBody>
      </p:sp>
    </p:spTree>
    <p:extLst>
      <p:ext uri="{BB962C8B-B14F-4D97-AF65-F5344CB8AC3E}">
        <p14:creationId xmlns:p14="http://schemas.microsoft.com/office/powerpoint/2010/main" val="884210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943E5EA4-7040-48F8-A065-BAC18B1DACF8}" type="slidenum">
              <a:rPr lang="nl-BE" smtClean="0">
                <a:solidFill>
                  <a:prstClr val="black"/>
                </a:solidFill>
              </a:rPr>
              <a:pPr/>
              <a:t>5</a:t>
            </a:fld>
            <a:endParaRPr lang="nl-BE">
              <a:solidFill>
                <a:prstClr val="black"/>
              </a:solidFill>
            </a:endParaRPr>
          </a:p>
        </p:txBody>
      </p:sp>
    </p:spTree>
    <p:extLst>
      <p:ext uri="{BB962C8B-B14F-4D97-AF65-F5344CB8AC3E}">
        <p14:creationId xmlns:p14="http://schemas.microsoft.com/office/powerpoint/2010/main" val="470447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943E5EA4-7040-48F8-A065-BAC18B1DACF8}" type="slidenum">
              <a:rPr lang="nl-BE" smtClean="0">
                <a:solidFill>
                  <a:prstClr val="black"/>
                </a:solidFill>
              </a:rPr>
              <a:pPr/>
              <a:t>6</a:t>
            </a:fld>
            <a:endParaRPr lang="nl-BE">
              <a:solidFill>
                <a:prstClr val="black"/>
              </a:solidFill>
            </a:endParaRPr>
          </a:p>
        </p:txBody>
      </p:sp>
    </p:spTree>
    <p:extLst>
      <p:ext uri="{BB962C8B-B14F-4D97-AF65-F5344CB8AC3E}">
        <p14:creationId xmlns:p14="http://schemas.microsoft.com/office/powerpoint/2010/main" val="3003857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943E5EA4-7040-48F8-A065-BAC18B1DACF8}" type="slidenum">
              <a:rPr lang="nl-BE" smtClean="0">
                <a:solidFill>
                  <a:prstClr val="black"/>
                </a:solidFill>
              </a:rPr>
              <a:pPr/>
              <a:t>7</a:t>
            </a:fld>
            <a:endParaRPr lang="nl-BE">
              <a:solidFill>
                <a:prstClr val="black"/>
              </a:solidFill>
            </a:endParaRPr>
          </a:p>
        </p:txBody>
      </p:sp>
    </p:spTree>
    <p:extLst>
      <p:ext uri="{BB962C8B-B14F-4D97-AF65-F5344CB8AC3E}">
        <p14:creationId xmlns:p14="http://schemas.microsoft.com/office/powerpoint/2010/main" val="4087583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943E5EA4-7040-48F8-A065-BAC18B1DACF8}" type="slidenum">
              <a:rPr lang="nl-BE" smtClean="0">
                <a:solidFill>
                  <a:prstClr val="black"/>
                </a:solidFill>
              </a:rPr>
              <a:pPr/>
              <a:t>8</a:t>
            </a:fld>
            <a:endParaRPr lang="nl-BE">
              <a:solidFill>
                <a:prstClr val="black"/>
              </a:solidFill>
            </a:endParaRPr>
          </a:p>
        </p:txBody>
      </p:sp>
    </p:spTree>
    <p:extLst>
      <p:ext uri="{BB962C8B-B14F-4D97-AF65-F5344CB8AC3E}">
        <p14:creationId xmlns:p14="http://schemas.microsoft.com/office/powerpoint/2010/main" val="1620680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943E5EA4-7040-48F8-A065-BAC18B1DACF8}" type="slidenum">
              <a:rPr lang="nl-BE" smtClean="0">
                <a:solidFill>
                  <a:prstClr val="black"/>
                </a:solidFill>
              </a:rPr>
              <a:pPr/>
              <a:t>9</a:t>
            </a:fld>
            <a:endParaRPr lang="nl-BE">
              <a:solidFill>
                <a:prstClr val="black"/>
              </a:solidFill>
            </a:endParaRPr>
          </a:p>
        </p:txBody>
      </p:sp>
    </p:spTree>
    <p:extLst>
      <p:ext uri="{BB962C8B-B14F-4D97-AF65-F5344CB8AC3E}">
        <p14:creationId xmlns:p14="http://schemas.microsoft.com/office/powerpoint/2010/main" val="69273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943E5EA4-7040-48F8-A065-BAC18B1DACF8}" type="slidenum">
              <a:rPr lang="nl-BE" smtClean="0">
                <a:solidFill>
                  <a:prstClr val="black"/>
                </a:solidFill>
              </a:rPr>
              <a:pPr/>
              <a:t>10</a:t>
            </a:fld>
            <a:endParaRPr lang="nl-BE">
              <a:solidFill>
                <a:prstClr val="black"/>
              </a:solidFill>
            </a:endParaRPr>
          </a:p>
        </p:txBody>
      </p:sp>
    </p:spTree>
    <p:extLst>
      <p:ext uri="{BB962C8B-B14F-4D97-AF65-F5344CB8AC3E}">
        <p14:creationId xmlns:p14="http://schemas.microsoft.com/office/powerpoint/2010/main" val="3505199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943E5EA4-7040-48F8-A065-BAC18B1DACF8}" type="slidenum">
              <a:rPr lang="nl-BE" smtClean="0">
                <a:solidFill>
                  <a:prstClr val="black"/>
                </a:solidFill>
              </a:rPr>
              <a:pPr/>
              <a:t>11</a:t>
            </a:fld>
            <a:endParaRPr lang="nl-BE">
              <a:solidFill>
                <a:prstClr val="black"/>
              </a:solidFill>
            </a:endParaRPr>
          </a:p>
        </p:txBody>
      </p:sp>
    </p:spTree>
    <p:extLst>
      <p:ext uri="{BB962C8B-B14F-4D97-AF65-F5344CB8AC3E}">
        <p14:creationId xmlns:p14="http://schemas.microsoft.com/office/powerpoint/2010/main" val="3690965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hapter Slide">
    <p:spTree>
      <p:nvGrpSpPr>
        <p:cNvPr id="1" name=""/>
        <p:cNvGrpSpPr/>
        <p:nvPr/>
      </p:nvGrpSpPr>
      <p:grpSpPr>
        <a:xfrm>
          <a:off x="0" y="0"/>
          <a:ext cx="0" cy="0"/>
          <a:chOff x="0" y="0"/>
          <a:chExt cx="0" cy="0"/>
        </a:xfrm>
      </p:grpSpPr>
      <p:sp>
        <p:nvSpPr>
          <p:cNvPr id="2" name="Title 1"/>
          <p:cNvSpPr>
            <a:spLocks noGrp="1"/>
          </p:cNvSpPr>
          <p:nvPr>
            <p:ph type="ctrTitle"/>
          </p:nvPr>
        </p:nvSpPr>
        <p:spPr>
          <a:xfrm>
            <a:off x="469800" y="4672800"/>
            <a:ext cx="8227800" cy="1332000"/>
          </a:xfrm>
        </p:spPr>
        <p:txBody>
          <a:bodyPr anchor="t" anchorCtr="0">
            <a:normAutofit/>
          </a:bodyPr>
          <a:lstStyle>
            <a:lvl1pPr algn="l">
              <a:lnSpc>
                <a:spcPct val="110000"/>
              </a:lnSpc>
              <a:spcBef>
                <a:spcPts val="0"/>
              </a:spcBef>
              <a:defRPr sz="3500" baseline="0">
                <a:solidFill>
                  <a:schemeClr val="tx1"/>
                </a:solidFill>
                <a:latin typeface="Arial" pitchFamily="34" charset="0"/>
                <a:cs typeface="Arial" pitchFamily="34" charset="0"/>
              </a:defRPr>
            </a:lvl1pPr>
          </a:lstStyle>
          <a:p>
            <a:r>
              <a:rPr lang="en-US"/>
              <a:t>Click to edit Master title style</a:t>
            </a:r>
          </a:p>
        </p:txBody>
      </p:sp>
      <p:sp>
        <p:nvSpPr>
          <p:cNvPr id="5" name="Footer Placeholder 4"/>
          <p:cNvSpPr>
            <a:spLocks noGrp="1"/>
          </p:cNvSpPr>
          <p:nvPr>
            <p:ph type="ftr" sz="quarter" idx="11"/>
          </p:nvPr>
        </p:nvSpPr>
        <p:spPr>
          <a:xfrm>
            <a:off x="971550" y="6401888"/>
            <a:ext cx="7668059" cy="165600"/>
          </a:xfrm>
          <a:prstGeom prst="rect">
            <a:avLst/>
          </a:prstGeom>
        </p:spPr>
        <p:txBody>
          <a:bodyPr lIns="0" tIns="0" rIns="0" bIns="0" anchor="ctr" anchorCtr="0"/>
          <a:lstStyle>
            <a:lvl1pPr algn="r">
              <a:defRPr sz="900">
                <a:solidFill>
                  <a:srgbClr val="7BB5E7"/>
                </a:solidFill>
                <a:latin typeface="Arial" pitchFamily="34" charset="0"/>
                <a:cs typeface="Arial" pitchFamily="34" charset="0"/>
              </a:defRPr>
            </a:lvl1pPr>
          </a:lstStyle>
          <a:p>
            <a:r>
              <a:rPr lang="nl-NL"/>
              <a:t>Update januari 2018</a:t>
            </a:r>
            <a:endParaRPr lang="en-US"/>
          </a:p>
        </p:txBody>
      </p:sp>
      <p:sp>
        <p:nvSpPr>
          <p:cNvPr id="6" name="Slide Number Placeholder 5"/>
          <p:cNvSpPr>
            <a:spLocks noGrp="1"/>
          </p:cNvSpPr>
          <p:nvPr>
            <p:ph type="sldNum" sz="quarter" idx="4"/>
          </p:nvPr>
        </p:nvSpPr>
        <p:spPr>
          <a:xfrm>
            <a:off x="8639176" y="6393496"/>
            <a:ext cx="276226" cy="166850"/>
          </a:xfrm>
          <a:prstGeom prst="rect">
            <a:avLst/>
          </a:prstGeom>
        </p:spPr>
        <p:txBody>
          <a:bodyPr vert="horz" lIns="0" tIns="0" rIns="0" bIns="0" rtlCol="0" anchor="ctr" anchorCtr="0"/>
          <a:lstStyle>
            <a:lvl1pPr algn="r">
              <a:defRPr lang="en-US" sz="1100" smtClean="0">
                <a:solidFill>
                  <a:srgbClr val="7BB5E7"/>
                </a:solidFill>
                <a:latin typeface="Arial" pitchFamily="34" charset="0"/>
                <a:cs typeface="Arial" pitchFamily="34" charset="0"/>
              </a:defRPr>
            </a:lvl1pPr>
          </a:lstStyle>
          <a:p>
            <a:fld id="{B6F15528-21DE-4FAA-801E-634DDDAF4B2B}" type="slidenum">
              <a:rPr lang="nl-BE" smtClean="0"/>
              <a:pPr/>
              <a:t>‹#›</a:t>
            </a:fld>
            <a:endParaRPr lang="nl-BE"/>
          </a:p>
        </p:txBody>
      </p:sp>
    </p:spTree>
    <p:extLst>
      <p:ext uri="{BB962C8B-B14F-4D97-AF65-F5344CB8AC3E}">
        <p14:creationId xmlns:p14="http://schemas.microsoft.com/office/powerpoint/2010/main" val="211096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hapter Slide 2">
    <p:bg>
      <p:bgPr>
        <a:solidFill>
          <a:srgbClr val="7BB5E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5400" y="1116000"/>
            <a:ext cx="8227800" cy="1332000"/>
          </a:xfrm>
        </p:spPr>
        <p:txBody>
          <a:bodyPr anchor="t" anchorCtr="0">
            <a:normAutofit/>
          </a:bodyPr>
          <a:lstStyle>
            <a:lvl1pPr algn="l">
              <a:lnSpc>
                <a:spcPct val="110000"/>
              </a:lnSpc>
              <a:spcBef>
                <a:spcPts val="0"/>
              </a:spcBef>
              <a:defRPr sz="3500" baseline="0">
                <a:solidFill>
                  <a:schemeClr val="bg1"/>
                </a:solidFill>
                <a:latin typeface="Arial" pitchFamily="34" charset="0"/>
                <a:cs typeface="Arial" pitchFamily="34" charset="0"/>
              </a:defRPr>
            </a:lvl1pPr>
          </a:lstStyle>
          <a:p>
            <a:r>
              <a:rPr lang="en-US"/>
              <a:t>Click to edit Master title style</a:t>
            </a:r>
          </a:p>
        </p:txBody>
      </p:sp>
      <p:sp>
        <p:nvSpPr>
          <p:cNvPr id="5" name="Footer Placeholder 4"/>
          <p:cNvSpPr>
            <a:spLocks noGrp="1"/>
          </p:cNvSpPr>
          <p:nvPr>
            <p:ph type="ftr" sz="quarter" idx="11"/>
          </p:nvPr>
        </p:nvSpPr>
        <p:spPr>
          <a:xfrm>
            <a:off x="971550" y="6401888"/>
            <a:ext cx="7668059" cy="165600"/>
          </a:xfrm>
          <a:prstGeom prst="rect">
            <a:avLst/>
          </a:prstGeom>
        </p:spPr>
        <p:txBody>
          <a:bodyPr lIns="0" tIns="0" rIns="0" bIns="0" anchor="ctr" anchorCtr="0"/>
          <a:lstStyle>
            <a:lvl1pPr algn="r">
              <a:defRPr sz="900">
                <a:solidFill>
                  <a:schemeClr val="tx2"/>
                </a:solidFill>
                <a:latin typeface="Arial" pitchFamily="34" charset="0"/>
                <a:cs typeface="Arial" pitchFamily="34" charset="0"/>
              </a:defRPr>
            </a:lvl1pPr>
          </a:lstStyle>
          <a:p>
            <a:r>
              <a:rPr lang="nl-NL">
                <a:solidFill>
                  <a:prstClr val="white"/>
                </a:solidFill>
              </a:rPr>
              <a:t>Update januari 2018</a:t>
            </a:r>
            <a:endParaRPr lang="en-US">
              <a:solidFill>
                <a:srgbClr val="5B1F69"/>
              </a:solidFill>
            </a:endParaRPr>
          </a:p>
        </p:txBody>
      </p:sp>
      <p:sp>
        <p:nvSpPr>
          <p:cNvPr id="7" name="Slide Number Placeholder 5"/>
          <p:cNvSpPr>
            <a:spLocks noGrp="1"/>
          </p:cNvSpPr>
          <p:nvPr>
            <p:ph type="sldNum" sz="quarter" idx="4"/>
          </p:nvPr>
        </p:nvSpPr>
        <p:spPr>
          <a:xfrm>
            <a:off x="8639176" y="6393496"/>
            <a:ext cx="276226" cy="166850"/>
          </a:xfrm>
          <a:prstGeom prst="rect">
            <a:avLst/>
          </a:prstGeom>
        </p:spPr>
        <p:txBody>
          <a:bodyPr vert="horz" lIns="0" tIns="0" rIns="0" bIns="0" rtlCol="0" anchor="ctr" anchorCtr="0"/>
          <a:lstStyle>
            <a:lvl1pPr algn="r">
              <a:defRPr lang="en-US" sz="1100" smtClean="0">
                <a:solidFill>
                  <a:schemeClr val="bg1"/>
                </a:solidFill>
                <a:latin typeface="Arial" pitchFamily="34" charset="0"/>
                <a:cs typeface="Arial" pitchFamily="34" charset="0"/>
              </a:defRPr>
            </a:lvl1pPr>
          </a:lstStyle>
          <a:p>
            <a:fld id="{B6F15528-21DE-4FAA-801E-634DDDAF4B2B}" type="slidenum">
              <a:rPr lang="nl-BE">
                <a:solidFill>
                  <a:prstClr val="white"/>
                </a:solidFill>
              </a:rPr>
              <a:pPr/>
              <a:t>‹#›</a:t>
            </a:fld>
            <a:endParaRPr lang="nl-BE">
              <a:solidFill>
                <a:prstClr val="white"/>
              </a:solidFill>
            </a:endParaRPr>
          </a:p>
        </p:txBody>
      </p:sp>
      <p:pic>
        <p:nvPicPr>
          <p:cNvPr id="4" name="Picture 3">
            <a:extLst>
              <a:ext uri="{FF2B5EF4-FFF2-40B4-BE49-F238E27FC236}">
                <a16:creationId xmlns:a16="http://schemas.microsoft.com/office/drawing/2014/main" id="{1DDBB01C-4BD6-CB85-1358-00CB71D32E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12" y="6167321"/>
            <a:ext cx="829975" cy="619200"/>
          </a:xfrm>
          <a:prstGeom prst="rect">
            <a:avLst/>
          </a:prstGeom>
        </p:spPr>
      </p:pic>
    </p:spTree>
    <p:extLst>
      <p:ext uri="{BB962C8B-B14F-4D97-AF65-F5344CB8AC3E}">
        <p14:creationId xmlns:p14="http://schemas.microsoft.com/office/powerpoint/2010/main" val="379117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pter Slide 3">
    <p:spTree>
      <p:nvGrpSpPr>
        <p:cNvPr id="1" name=""/>
        <p:cNvGrpSpPr/>
        <p:nvPr/>
      </p:nvGrpSpPr>
      <p:grpSpPr>
        <a:xfrm>
          <a:off x="0" y="0"/>
          <a:ext cx="0" cy="0"/>
          <a:chOff x="0" y="0"/>
          <a:chExt cx="0" cy="0"/>
        </a:xfrm>
      </p:grpSpPr>
      <p:sp>
        <p:nvSpPr>
          <p:cNvPr id="2" name="Title 1"/>
          <p:cNvSpPr>
            <a:spLocks noGrp="1"/>
          </p:cNvSpPr>
          <p:nvPr>
            <p:ph type="ctrTitle"/>
          </p:nvPr>
        </p:nvSpPr>
        <p:spPr>
          <a:xfrm>
            <a:off x="478050" y="1951200"/>
            <a:ext cx="8227800" cy="1332000"/>
          </a:xfrm>
        </p:spPr>
        <p:txBody>
          <a:bodyPr anchor="t" anchorCtr="0">
            <a:normAutofit/>
          </a:bodyPr>
          <a:lstStyle>
            <a:lvl1pPr algn="l">
              <a:lnSpc>
                <a:spcPct val="110000"/>
              </a:lnSpc>
              <a:spcBef>
                <a:spcPts val="0"/>
              </a:spcBef>
              <a:defRPr sz="3500" baseline="0">
                <a:solidFill>
                  <a:srgbClr val="7BB5E7"/>
                </a:solidFill>
                <a:latin typeface="Arial" pitchFamily="34" charset="0"/>
                <a:cs typeface="Arial" pitchFamily="34" charset="0"/>
              </a:defRPr>
            </a:lvl1pPr>
          </a:lstStyle>
          <a:p>
            <a:r>
              <a:rPr lang="en-US"/>
              <a:t>Click to edit Master title style</a:t>
            </a:r>
          </a:p>
        </p:txBody>
      </p:sp>
      <p:sp>
        <p:nvSpPr>
          <p:cNvPr id="5" name="Footer Placeholder 4"/>
          <p:cNvSpPr>
            <a:spLocks noGrp="1"/>
          </p:cNvSpPr>
          <p:nvPr>
            <p:ph type="ftr" sz="quarter" idx="11"/>
          </p:nvPr>
        </p:nvSpPr>
        <p:spPr>
          <a:xfrm>
            <a:off x="1627200" y="6401888"/>
            <a:ext cx="7012409" cy="165600"/>
          </a:xfrm>
          <a:prstGeom prst="rect">
            <a:avLst/>
          </a:prstGeom>
        </p:spPr>
        <p:txBody>
          <a:bodyPr lIns="0" tIns="0" rIns="0" bIns="0" anchor="ctr" anchorCtr="0"/>
          <a:lstStyle>
            <a:lvl1pPr algn="r">
              <a:defRPr sz="900">
                <a:solidFill>
                  <a:srgbClr val="7BB5E7"/>
                </a:solidFill>
                <a:latin typeface="Arial" pitchFamily="34" charset="0"/>
                <a:cs typeface="Arial" pitchFamily="34" charset="0"/>
              </a:defRPr>
            </a:lvl1pPr>
          </a:lstStyle>
          <a:p>
            <a:r>
              <a:rPr lang="nl-NL"/>
              <a:t>Update januari 2018</a:t>
            </a:r>
            <a:endParaRPr lang="en-US"/>
          </a:p>
        </p:txBody>
      </p:sp>
      <p:sp>
        <p:nvSpPr>
          <p:cNvPr id="9" name="Slide Number Placeholder 5"/>
          <p:cNvSpPr>
            <a:spLocks noGrp="1"/>
          </p:cNvSpPr>
          <p:nvPr>
            <p:ph type="sldNum" sz="quarter" idx="4"/>
          </p:nvPr>
        </p:nvSpPr>
        <p:spPr>
          <a:xfrm>
            <a:off x="8639176" y="6393496"/>
            <a:ext cx="276226" cy="166850"/>
          </a:xfrm>
          <a:prstGeom prst="rect">
            <a:avLst/>
          </a:prstGeom>
        </p:spPr>
        <p:txBody>
          <a:bodyPr vert="horz" lIns="0" tIns="0" rIns="0" bIns="0" rtlCol="0" anchor="ctr" anchorCtr="0"/>
          <a:lstStyle>
            <a:lvl1pPr algn="r">
              <a:defRPr lang="en-US" sz="1100" smtClean="0">
                <a:solidFill>
                  <a:srgbClr val="7BB5E7"/>
                </a:solidFill>
                <a:latin typeface="Arial" pitchFamily="34" charset="0"/>
                <a:cs typeface="Arial" pitchFamily="34" charset="0"/>
              </a:defRPr>
            </a:lvl1pPr>
          </a:lstStyle>
          <a:p>
            <a:fld id="{B6F15528-21DE-4FAA-801E-634DDDAF4B2B}" type="slidenum">
              <a:rPr lang="nl-BE" smtClean="0"/>
              <a:pPr/>
              <a:t>‹#›</a:t>
            </a:fld>
            <a:endParaRPr lang="nl-BE">
              <a:solidFill>
                <a:srgbClr val="7BB5E7"/>
              </a:solidFill>
            </a:endParaRPr>
          </a:p>
        </p:txBody>
      </p:sp>
    </p:spTree>
    <p:extLst>
      <p:ext uri="{BB962C8B-B14F-4D97-AF65-F5344CB8AC3E}">
        <p14:creationId xmlns:p14="http://schemas.microsoft.com/office/powerpoint/2010/main" val="109677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ote Slide 2">
    <p:spTree>
      <p:nvGrpSpPr>
        <p:cNvPr id="1" name=""/>
        <p:cNvGrpSpPr/>
        <p:nvPr/>
      </p:nvGrpSpPr>
      <p:grpSpPr>
        <a:xfrm>
          <a:off x="0" y="0"/>
          <a:ext cx="0" cy="0"/>
          <a:chOff x="0" y="0"/>
          <a:chExt cx="0" cy="0"/>
        </a:xfrm>
      </p:grpSpPr>
      <p:sp>
        <p:nvSpPr>
          <p:cNvPr id="2" name="Title 1"/>
          <p:cNvSpPr>
            <a:spLocks noGrp="1"/>
          </p:cNvSpPr>
          <p:nvPr>
            <p:ph type="ctrTitle"/>
          </p:nvPr>
        </p:nvSpPr>
        <p:spPr>
          <a:xfrm>
            <a:off x="458100" y="1029600"/>
            <a:ext cx="8227800" cy="1332000"/>
          </a:xfrm>
        </p:spPr>
        <p:txBody>
          <a:bodyPr vert="horz" lIns="0" tIns="0" rIns="0" bIns="0" rtlCol="0" anchor="t" anchorCtr="0">
            <a:noAutofit/>
          </a:bodyPr>
          <a:lstStyle>
            <a:lvl1pPr>
              <a:defRPr lang="en-US" sz="2700" b="0" dirty="0">
                <a:solidFill>
                  <a:srgbClr val="7BB5E7"/>
                </a:solidFill>
              </a:defRPr>
            </a:lvl1pPr>
          </a:lstStyle>
          <a:p>
            <a:pPr marL="128588" lvl="0" indent="-128588">
              <a:lnSpc>
                <a:spcPct val="100000"/>
              </a:lnSpc>
              <a:spcBef>
                <a:spcPts val="0"/>
              </a:spcBef>
              <a:spcAft>
                <a:spcPts val="0"/>
              </a:spcAft>
            </a:pPr>
            <a:r>
              <a:rPr lang="en-US"/>
              <a:t>Click to edit Master title style</a:t>
            </a:r>
          </a:p>
        </p:txBody>
      </p:sp>
      <p:sp>
        <p:nvSpPr>
          <p:cNvPr id="5" name="Footer Placeholder 4"/>
          <p:cNvSpPr>
            <a:spLocks noGrp="1"/>
          </p:cNvSpPr>
          <p:nvPr>
            <p:ph type="ftr" sz="quarter" idx="11"/>
          </p:nvPr>
        </p:nvSpPr>
        <p:spPr>
          <a:xfrm>
            <a:off x="1627200" y="6401888"/>
            <a:ext cx="7012409" cy="165600"/>
          </a:xfrm>
          <a:prstGeom prst="rect">
            <a:avLst/>
          </a:prstGeom>
        </p:spPr>
        <p:txBody>
          <a:bodyPr lIns="0" tIns="0" rIns="0" bIns="0" anchor="ctr" anchorCtr="0"/>
          <a:lstStyle>
            <a:lvl1pPr algn="r">
              <a:defRPr sz="900">
                <a:solidFill>
                  <a:srgbClr val="7BB5E7"/>
                </a:solidFill>
                <a:latin typeface="Arial" pitchFamily="34" charset="0"/>
                <a:cs typeface="Arial" pitchFamily="34" charset="0"/>
              </a:defRPr>
            </a:lvl1pPr>
          </a:lstStyle>
          <a:p>
            <a:r>
              <a:rPr lang="nl-NL"/>
              <a:t>Update januari 2018</a:t>
            </a:r>
            <a:endParaRPr lang="en-US"/>
          </a:p>
        </p:txBody>
      </p:sp>
      <p:sp>
        <p:nvSpPr>
          <p:cNvPr id="9" name="Slide Number Placeholder 5"/>
          <p:cNvSpPr>
            <a:spLocks noGrp="1"/>
          </p:cNvSpPr>
          <p:nvPr>
            <p:ph type="sldNum" sz="quarter" idx="4"/>
          </p:nvPr>
        </p:nvSpPr>
        <p:spPr>
          <a:xfrm>
            <a:off x="8639176" y="6393496"/>
            <a:ext cx="276226" cy="166850"/>
          </a:xfrm>
          <a:prstGeom prst="rect">
            <a:avLst/>
          </a:prstGeom>
        </p:spPr>
        <p:txBody>
          <a:bodyPr vert="horz" lIns="0" tIns="0" rIns="0" bIns="0" rtlCol="0" anchor="ctr" anchorCtr="0"/>
          <a:lstStyle>
            <a:lvl1pPr algn="r">
              <a:defRPr lang="en-US" sz="1100" smtClean="0">
                <a:solidFill>
                  <a:srgbClr val="7BB5E7"/>
                </a:solidFill>
                <a:latin typeface="Arial" pitchFamily="34" charset="0"/>
                <a:cs typeface="Arial" pitchFamily="34" charset="0"/>
              </a:defRPr>
            </a:lvl1pPr>
          </a:lstStyle>
          <a:p>
            <a:fld id="{B6F15528-21DE-4FAA-801E-634DDDAF4B2B}" type="slidenum">
              <a:rPr lang="nl-BE" smtClean="0"/>
              <a:pPr/>
              <a:t>‹#›</a:t>
            </a:fld>
            <a:endParaRPr lang="nl-BE">
              <a:solidFill>
                <a:srgbClr val="7BB5E7"/>
              </a:solidFill>
            </a:endParaRPr>
          </a:p>
        </p:txBody>
      </p:sp>
    </p:spTree>
    <p:extLst>
      <p:ext uri="{BB962C8B-B14F-4D97-AF65-F5344CB8AC3E}">
        <p14:creationId xmlns:p14="http://schemas.microsoft.com/office/powerpoint/2010/main" val="101817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457200" y="1304925"/>
            <a:ext cx="8229600" cy="4821238"/>
          </a:xfrm>
        </p:spPr>
        <p:txBody>
          <a:bodyPr/>
          <a:lstStyle>
            <a:lvl1pPr>
              <a:defRPr>
                <a:solidFill>
                  <a:schemeClr val="tx1"/>
                </a:solidFill>
              </a:defRPr>
            </a:lvl1pPr>
            <a:lvl2pPr>
              <a:defRPr>
                <a:solidFill>
                  <a:schemeClr val="tx1"/>
                </a:solidFill>
              </a:defRPr>
            </a:lvl2pPr>
            <a:lvl3pPr marL="542925" indent="-142875">
              <a:defRPr sz="1600">
                <a:solidFill>
                  <a:schemeClr val="tx1"/>
                </a:solidFill>
              </a:defRPr>
            </a:lvl3pPr>
            <a:lvl4pPr marL="893763" indent="-141288">
              <a:defRPr sz="1400">
                <a:solidFill>
                  <a:schemeClr val="tx1"/>
                </a:solidFill>
              </a:defRPr>
            </a:lvl4pPr>
            <a:lvl5pPr marL="1157288" indent="-120650">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a:spLocks noGrp="1"/>
          </p:cNvSpPr>
          <p:nvPr>
            <p:ph type="ftr" sz="quarter" idx="3"/>
          </p:nvPr>
        </p:nvSpPr>
        <p:spPr>
          <a:xfrm>
            <a:off x="971550" y="6401888"/>
            <a:ext cx="7668059" cy="165600"/>
          </a:xfrm>
          <a:prstGeom prst="rect">
            <a:avLst/>
          </a:prstGeom>
        </p:spPr>
        <p:txBody>
          <a:bodyPr lIns="0" tIns="0" rIns="0" bIns="0" anchor="ctr" anchorCtr="0"/>
          <a:lstStyle>
            <a:lvl1pPr algn="r">
              <a:defRPr sz="900">
                <a:solidFill>
                  <a:srgbClr val="7BB5E7"/>
                </a:solidFill>
                <a:latin typeface="Arial" pitchFamily="34" charset="0"/>
                <a:cs typeface="Arial" pitchFamily="34" charset="0"/>
              </a:defRPr>
            </a:lvl1pPr>
          </a:lstStyle>
          <a:p>
            <a:r>
              <a:rPr lang="nl-NL"/>
              <a:t>Update januari 2018</a:t>
            </a:r>
            <a:endParaRPr lang="en-US"/>
          </a:p>
        </p:txBody>
      </p:sp>
      <p:sp>
        <p:nvSpPr>
          <p:cNvPr id="12" name="Slide Number Placeholder 5"/>
          <p:cNvSpPr>
            <a:spLocks noGrp="1"/>
          </p:cNvSpPr>
          <p:nvPr>
            <p:ph type="sldNum" sz="quarter" idx="4"/>
          </p:nvPr>
        </p:nvSpPr>
        <p:spPr>
          <a:xfrm>
            <a:off x="8639176" y="6393496"/>
            <a:ext cx="276226" cy="166850"/>
          </a:xfrm>
          <a:prstGeom prst="rect">
            <a:avLst/>
          </a:prstGeom>
        </p:spPr>
        <p:txBody>
          <a:bodyPr vert="horz" lIns="0" tIns="0" rIns="0" bIns="0" rtlCol="0" anchor="ctr" anchorCtr="0"/>
          <a:lstStyle>
            <a:lvl1pPr algn="r">
              <a:defRPr lang="en-US" sz="1100" smtClean="0">
                <a:solidFill>
                  <a:srgbClr val="7BB5E7"/>
                </a:solidFill>
                <a:latin typeface="Arial" pitchFamily="34" charset="0"/>
                <a:cs typeface="Arial" pitchFamily="34" charset="0"/>
              </a:defRPr>
            </a:lvl1pPr>
          </a:lstStyle>
          <a:p>
            <a:fld id="{B6F15528-21DE-4FAA-801E-634DDDAF4B2B}" type="slidenum">
              <a:rPr lang="nl-BE" smtClean="0"/>
              <a:pPr/>
              <a:t>‹#›</a:t>
            </a:fld>
            <a:endParaRPr lang="nl-BE"/>
          </a:p>
        </p:txBody>
      </p:sp>
    </p:spTree>
    <p:extLst>
      <p:ext uri="{BB962C8B-B14F-4D97-AF65-F5344CB8AC3E}">
        <p14:creationId xmlns:p14="http://schemas.microsoft.com/office/powerpoint/2010/main" val="86337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04925"/>
            <a:ext cx="3933825" cy="4821239"/>
          </a:xfrm>
        </p:spPr>
        <p:txBody>
          <a:bodyPr>
            <a:normAutofit/>
          </a:bodyPr>
          <a:lstStyle>
            <a:lvl1pPr>
              <a:defRPr sz="1800"/>
            </a:lvl1pPr>
            <a:lvl2pPr>
              <a:defRPr sz="1800"/>
            </a:lvl2pPr>
            <a:lvl3pPr marL="444500" indent="-177800">
              <a:defRPr sz="1600"/>
            </a:lvl3pPr>
            <a:lvl4pPr marL="711200" indent="-177800">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6150" y="1304925"/>
            <a:ext cx="3930650" cy="4821239"/>
          </a:xfrm>
        </p:spPr>
        <p:txBody>
          <a:bodyPr>
            <a:normAutofit/>
          </a:bodyPr>
          <a:lstStyle>
            <a:lvl1pPr>
              <a:defRPr sz="1800"/>
            </a:lvl1pPr>
            <a:lvl2pPr>
              <a:defRPr sz="1800"/>
            </a:lvl2pPr>
            <a:lvl3pPr marL="444500" indent="-177800">
              <a:defRPr sz="1600"/>
            </a:lvl3pPr>
            <a:lvl4pPr marL="711200" indent="-177800">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3"/>
          </p:nvPr>
        </p:nvSpPr>
        <p:spPr>
          <a:xfrm>
            <a:off x="971550" y="6401888"/>
            <a:ext cx="7668059" cy="165600"/>
          </a:xfrm>
          <a:prstGeom prst="rect">
            <a:avLst/>
          </a:prstGeom>
        </p:spPr>
        <p:txBody>
          <a:bodyPr lIns="0" tIns="0" rIns="0" bIns="0" anchor="ctr" anchorCtr="0"/>
          <a:lstStyle>
            <a:lvl1pPr algn="r">
              <a:defRPr sz="900">
                <a:solidFill>
                  <a:srgbClr val="7BB5E7"/>
                </a:solidFill>
                <a:latin typeface="Arial" pitchFamily="34" charset="0"/>
                <a:cs typeface="Arial" pitchFamily="34" charset="0"/>
              </a:defRPr>
            </a:lvl1pPr>
          </a:lstStyle>
          <a:p>
            <a:r>
              <a:rPr lang="nl-NL"/>
              <a:t>Update januari 2018</a:t>
            </a:r>
            <a:endParaRPr lang="en-US"/>
          </a:p>
        </p:txBody>
      </p:sp>
      <p:sp>
        <p:nvSpPr>
          <p:cNvPr id="10" name="Slide Number Placeholder 5"/>
          <p:cNvSpPr>
            <a:spLocks noGrp="1"/>
          </p:cNvSpPr>
          <p:nvPr>
            <p:ph type="sldNum" sz="quarter" idx="4"/>
          </p:nvPr>
        </p:nvSpPr>
        <p:spPr>
          <a:xfrm>
            <a:off x="8639176" y="6393496"/>
            <a:ext cx="276226" cy="166850"/>
          </a:xfrm>
          <a:prstGeom prst="rect">
            <a:avLst/>
          </a:prstGeom>
        </p:spPr>
        <p:txBody>
          <a:bodyPr vert="horz" lIns="0" tIns="0" rIns="0" bIns="0" rtlCol="0" anchor="ctr" anchorCtr="0"/>
          <a:lstStyle>
            <a:lvl1pPr algn="r">
              <a:defRPr lang="en-US" sz="1100" smtClean="0">
                <a:solidFill>
                  <a:srgbClr val="7BB5E7"/>
                </a:solidFill>
                <a:latin typeface="Arial" pitchFamily="34" charset="0"/>
                <a:cs typeface="Arial" pitchFamily="34" charset="0"/>
              </a:defRPr>
            </a:lvl1pPr>
          </a:lstStyle>
          <a:p>
            <a:fld id="{B6F15528-21DE-4FAA-801E-634DDDAF4B2B}" type="slidenum">
              <a:rPr lang="nl-BE" smtClean="0"/>
              <a:pPr/>
              <a:t>‹#›</a:t>
            </a:fld>
            <a:endParaRPr lang="nl-BE"/>
          </a:p>
        </p:txBody>
      </p:sp>
    </p:spTree>
    <p:extLst>
      <p:ext uri="{BB962C8B-B14F-4D97-AF65-F5344CB8AC3E}">
        <p14:creationId xmlns:p14="http://schemas.microsoft.com/office/powerpoint/2010/main" val="87588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66725" y="1301749"/>
            <a:ext cx="3933825" cy="530225"/>
          </a:xfrm>
        </p:spPr>
        <p:txBody>
          <a:bodyPr anchor="t" anchorCtr="0">
            <a:normAutofit/>
          </a:bodyPr>
          <a:lstStyle>
            <a:lvl1pPr marL="0" indent="0">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33575"/>
            <a:ext cx="3933825" cy="4192587"/>
          </a:xfrm>
        </p:spPr>
        <p:txBody>
          <a:bodyPr>
            <a:normAutofit/>
          </a:bodyPr>
          <a:lstStyle>
            <a:lvl1pPr>
              <a:defRPr sz="1800"/>
            </a:lvl1pPr>
            <a:lvl2pPr>
              <a:defRPr sz="1800"/>
            </a:lvl2pPr>
            <a:lvl3pPr marL="444500" indent="-177800">
              <a:defRPr sz="1600"/>
            </a:lvl3pPr>
            <a:lvl4pPr marL="711200" indent="-177800">
              <a:defRPr sz="1400"/>
            </a:lvl4pPr>
            <a:lvl5pPr marL="985838" indent="-177800">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65675" y="1301749"/>
            <a:ext cx="3930650" cy="530225"/>
          </a:xfrm>
        </p:spPr>
        <p:txBody>
          <a:bodyPr anchor="t" anchorCtr="0">
            <a:normAutofit/>
          </a:bodyPr>
          <a:lstStyle>
            <a:lvl1pPr marL="0" indent="0">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6150" y="1933575"/>
            <a:ext cx="3930650" cy="4192587"/>
          </a:xfrm>
        </p:spPr>
        <p:txBody>
          <a:bodyPr>
            <a:normAutofit/>
          </a:bodyPr>
          <a:lstStyle>
            <a:lvl1pPr>
              <a:defRPr sz="1800"/>
            </a:lvl1pPr>
            <a:lvl2pPr>
              <a:defRPr sz="1800"/>
            </a:lvl2pPr>
            <a:lvl3pPr marL="444500" indent="-177800">
              <a:defRPr sz="1600"/>
            </a:lvl3pPr>
            <a:lvl4pPr marL="711200" indent="-177800">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a:spLocks noGrp="1"/>
          </p:cNvSpPr>
          <p:nvPr>
            <p:ph type="ftr" sz="quarter" idx="10"/>
          </p:nvPr>
        </p:nvSpPr>
        <p:spPr>
          <a:xfrm>
            <a:off x="971550" y="6401888"/>
            <a:ext cx="7668059" cy="165600"/>
          </a:xfrm>
          <a:prstGeom prst="rect">
            <a:avLst/>
          </a:prstGeom>
        </p:spPr>
        <p:txBody>
          <a:bodyPr lIns="0" tIns="0" rIns="0" bIns="0" anchor="ctr" anchorCtr="0"/>
          <a:lstStyle>
            <a:lvl1pPr algn="r">
              <a:defRPr sz="900">
                <a:solidFill>
                  <a:srgbClr val="7BB5E7"/>
                </a:solidFill>
                <a:latin typeface="Arial" pitchFamily="34" charset="0"/>
                <a:cs typeface="Arial" pitchFamily="34" charset="0"/>
              </a:defRPr>
            </a:lvl1pPr>
          </a:lstStyle>
          <a:p>
            <a:r>
              <a:rPr lang="nl-NL"/>
              <a:t>Update januari 2018</a:t>
            </a:r>
            <a:endParaRPr lang="en-US"/>
          </a:p>
        </p:txBody>
      </p:sp>
      <p:sp>
        <p:nvSpPr>
          <p:cNvPr id="11" name="Slide Number Placeholder 5"/>
          <p:cNvSpPr>
            <a:spLocks noGrp="1"/>
          </p:cNvSpPr>
          <p:nvPr>
            <p:ph type="sldNum" sz="quarter" idx="11"/>
          </p:nvPr>
        </p:nvSpPr>
        <p:spPr>
          <a:xfrm>
            <a:off x="8639176" y="6393496"/>
            <a:ext cx="276226" cy="166850"/>
          </a:xfrm>
          <a:prstGeom prst="rect">
            <a:avLst/>
          </a:prstGeom>
        </p:spPr>
        <p:txBody>
          <a:bodyPr vert="horz" lIns="0" tIns="0" rIns="0" bIns="0" rtlCol="0" anchor="ctr" anchorCtr="0"/>
          <a:lstStyle>
            <a:lvl1pPr algn="r">
              <a:defRPr lang="en-US" sz="1100" smtClean="0">
                <a:solidFill>
                  <a:srgbClr val="7BB5E7"/>
                </a:solidFill>
                <a:latin typeface="Arial" pitchFamily="34" charset="0"/>
                <a:cs typeface="Arial" pitchFamily="34" charset="0"/>
              </a:defRPr>
            </a:lvl1pPr>
          </a:lstStyle>
          <a:p>
            <a:fld id="{B6F15528-21DE-4FAA-801E-634DDDAF4B2B}" type="slidenum">
              <a:rPr lang="nl-BE" smtClean="0"/>
              <a:pPr/>
              <a:t>‹#›</a:t>
            </a:fld>
            <a:endParaRPr lang="nl-BE"/>
          </a:p>
        </p:txBody>
      </p:sp>
    </p:spTree>
    <p:extLst>
      <p:ext uri="{BB962C8B-B14F-4D97-AF65-F5344CB8AC3E}">
        <p14:creationId xmlns:p14="http://schemas.microsoft.com/office/powerpoint/2010/main" val="343930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976000" y="5976000"/>
            <a:ext cx="2636250" cy="430887"/>
          </a:xfrm>
        </p:spPr>
        <p:txBody>
          <a:bodyPr/>
          <a:lstStyle>
            <a:lvl1pPr algn="r">
              <a:defRPr sz="2800">
                <a:solidFill>
                  <a:schemeClr val="bg1"/>
                </a:solidFill>
              </a:defRPr>
            </a:lvl1pPr>
          </a:lstStyle>
          <a:p>
            <a:r>
              <a:rPr lang="en-US"/>
              <a:t>www.febelfin.be</a:t>
            </a:r>
            <a:endParaRPr lang="nl-BE"/>
          </a:p>
        </p:txBody>
      </p:sp>
      <p:sp>
        <p:nvSpPr>
          <p:cNvPr id="4" name="TextBox 3">
            <a:extLst>
              <a:ext uri="{FF2B5EF4-FFF2-40B4-BE49-F238E27FC236}">
                <a16:creationId xmlns:a16="http://schemas.microsoft.com/office/drawing/2014/main" id="{698002D5-79FD-4BA9-756E-9E6C6D118BD0}"/>
              </a:ext>
            </a:extLst>
          </p:cNvPr>
          <p:cNvSpPr txBox="1"/>
          <p:nvPr userDrawn="1"/>
        </p:nvSpPr>
        <p:spPr>
          <a:xfrm>
            <a:off x="3023420" y="2380062"/>
            <a:ext cx="4387996" cy="523220"/>
          </a:xfrm>
          <a:prstGeom prst="rect">
            <a:avLst/>
          </a:prstGeom>
          <a:noFill/>
        </p:spPr>
        <p:txBody>
          <a:bodyPr wrap="none" rtlCol="0">
            <a:spAutoFit/>
          </a:bodyPr>
          <a:lstStyle/>
          <a:p>
            <a:r>
              <a:rPr lang="en-GB" sz="2800" spc="-20" baseline="0">
                <a:solidFill>
                  <a:srgbClr val="7BB5E7"/>
                </a:solidFill>
                <a:latin typeface="Calibri" panose="020F0502020204030204" pitchFamily="34" charset="0"/>
                <a:ea typeface="Calibri" panose="020F0502020204030204" pitchFamily="34" charset="0"/>
                <a:cs typeface="Calibri" panose="020F0502020204030204" pitchFamily="34" charset="0"/>
              </a:rPr>
              <a:t>financement</a:t>
            </a:r>
            <a:r>
              <a:rPr lang="en-GB" sz="2800" spc="-20" baseline="0">
                <a:solidFill>
                  <a:srgbClr val="33384D"/>
                </a:solidFill>
                <a:latin typeface="Calibri" panose="020F0502020204030204" pitchFamily="34" charset="0"/>
                <a:ea typeface="Calibri" panose="020F0502020204030204" pitchFamily="34" charset="0"/>
                <a:cs typeface="Calibri" panose="020F0502020204030204" pitchFamily="34" charset="0"/>
              </a:rPr>
              <a:t>des</a:t>
            </a:r>
            <a:r>
              <a:rPr lang="en-GB" sz="2800" spc="-20" baseline="0">
                <a:solidFill>
                  <a:srgbClr val="7BB5E7"/>
                </a:solidFill>
                <a:latin typeface="Calibri" panose="020F0502020204030204" pitchFamily="34" charset="0"/>
                <a:ea typeface="Calibri" panose="020F0502020204030204" pitchFamily="34" charset="0"/>
                <a:cs typeface="Calibri" panose="020F0502020204030204" pitchFamily="34" charset="0"/>
              </a:rPr>
              <a:t>entreprises</a:t>
            </a:r>
            <a:r>
              <a:rPr lang="en-GB" sz="2000" spc="-20" baseline="0">
                <a:solidFill>
                  <a:srgbClr val="33384D"/>
                </a:solidFill>
                <a:latin typeface="Calibri Light" panose="020F0302020204030204" pitchFamily="34" charset="0"/>
                <a:ea typeface="Calibri Light" panose="020F0302020204030204" pitchFamily="34" charset="0"/>
                <a:cs typeface="Calibri Light" panose="020F0302020204030204" pitchFamily="34" charset="0"/>
              </a:rPr>
              <a:t>.be</a:t>
            </a:r>
            <a:endParaRPr lang="en-GB" sz="2200" spc="-20" baseline="0">
              <a:solidFill>
                <a:srgbClr val="33384D"/>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1" name="TextBox 10">
            <a:extLst>
              <a:ext uri="{FF2B5EF4-FFF2-40B4-BE49-F238E27FC236}">
                <a16:creationId xmlns:a16="http://schemas.microsoft.com/office/drawing/2014/main" id="{88D051A9-7E0E-ED27-2855-B9FFB03BAD9A}"/>
              </a:ext>
            </a:extLst>
          </p:cNvPr>
          <p:cNvSpPr txBox="1"/>
          <p:nvPr userDrawn="1"/>
        </p:nvSpPr>
        <p:spPr>
          <a:xfrm>
            <a:off x="3001293" y="3663613"/>
            <a:ext cx="4994124" cy="523220"/>
          </a:xfrm>
          <a:prstGeom prst="rect">
            <a:avLst/>
          </a:prstGeom>
          <a:noFill/>
        </p:spPr>
        <p:txBody>
          <a:bodyPr wrap="none" rtlCol="0">
            <a:spAutoFit/>
          </a:bodyPr>
          <a:lstStyle/>
          <a:p>
            <a:r>
              <a:rPr lang="en-GB" sz="2800" spc="-20" baseline="0">
                <a:solidFill>
                  <a:srgbClr val="7BB5E7"/>
                </a:solidFill>
                <a:latin typeface="Calibri" panose="020F0502020204030204" pitchFamily="34" charset="0"/>
                <a:ea typeface="Calibri" panose="020F0502020204030204" pitchFamily="34" charset="0"/>
                <a:cs typeface="Calibri" panose="020F0502020204030204" pitchFamily="34" charset="0"/>
              </a:rPr>
              <a:t>financiering</a:t>
            </a:r>
            <a:r>
              <a:rPr lang="en-GB" sz="2800" spc="-20" baseline="0">
                <a:solidFill>
                  <a:srgbClr val="33384D"/>
                </a:solidFill>
                <a:latin typeface="Calibri" panose="020F0502020204030204" pitchFamily="34" charset="0"/>
                <a:ea typeface="Calibri" panose="020F0502020204030204" pitchFamily="34" charset="0"/>
                <a:cs typeface="Calibri" panose="020F0502020204030204" pitchFamily="34" charset="0"/>
              </a:rPr>
              <a:t>van</a:t>
            </a:r>
            <a:r>
              <a:rPr lang="en-GB" sz="2800" spc="-20" baseline="0">
                <a:solidFill>
                  <a:srgbClr val="7BB5E7"/>
                </a:solidFill>
                <a:latin typeface="Calibri" panose="020F0502020204030204" pitchFamily="34" charset="0"/>
                <a:ea typeface="Calibri" panose="020F0502020204030204" pitchFamily="34" charset="0"/>
                <a:cs typeface="Calibri" panose="020F0502020204030204" pitchFamily="34" charset="0"/>
              </a:rPr>
              <a:t>ondernemingen</a:t>
            </a:r>
            <a:r>
              <a:rPr lang="en-GB" sz="2000" spc="-20" baseline="0">
                <a:solidFill>
                  <a:srgbClr val="33384D"/>
                </a:solidFill>
                <a:latin typeface="Calibri Light" panose="020F0302020204030204" pitchFamily="34" charset="0"/>
                <a:ea typeface="Calibri Light" panose="020F0302020204030204" pitchFamily="34" charset="0"/>
                <a:cs typeface="Calibri Light" panose="020F0302020204030204" pitchFamily="34" charset="0"/>
              </a:rPr>
              <a:t>.be</a:t>
            </a:r>
            <a:endParaRPr lang="en-GB" sz="2200" spc="-20" baseline="0">
              <a:solidFill>
                <a:srgbClr val="33384D"/>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4" name="Picture 13">
            <a:extLst>
              <a:ext uri="{FF2B5EF4-FFF2-40B4-BE49-F238E27FC236}">
                <a16:creationId xmlns:a16="http://schemas.microsoft.com/office/drawing/2014/main" id="{1EE3D6C8-72E8-0AF0-32F5-3E7C269EB7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8285" y="2250303"/>
            <a:ext cx="1128252" cy="841729"/>
          </a:xfrm>
          <a:prstGeom prst="rect">
            <a:avLst/>
          </a:prstGeom>
        </p:spPr>
      </p:pic>
      <p:pic>
        <p:nvPicPr>
          <p:cNvPr id="15" name="Picture 14">
            <a:extLst>
              <a:ext uri="{FF2B5EF4-FFF2-40B4-BE49-F238E27FC236}">
                <a16:creationId xmlns:a16="http://schemas.microsoft.com/office/drawing/2014/main" id="{BC372568-B434-427E-8AA3-58FA43CB98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1250" y="3548602"/>
            <a:ext cx="1128252" cy="841729"/>
          </a:xfrm>
          <a:prstGeom prst="rect">
            <a:avLst/>
          </a:prstGeom>
        </p:spPr>
      </p:pic>
    </p:spTree>
    <p:extLst>
      <p:ext uri="{BB962C8B-B14F-4D97-AF65-F5344CB8AC3E}">
        <p14:creationId xmlns:p14="http://schemas.microsoft.com/office/powerpoint/2010/main" val="30384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6000"/>
            <a:ext cx="8229600" cy="430887"/>
          </a:xfrm>
          <a:prstGeom prst="rect">
            <a:avLst/>
          </a:prstGeom>
        </p:spPr>
        <p:txBody>
          <a:bodyPr vert="horz" lIns="0" tIns="0" rIns="0" bIns="0" rtlCol="0" anchor="t" anchorCtr="0">
            <a:spAutoFit/>
          </a:bodyPr>
          <a:lstStyle/>
          <a:p>
            <a:endParaRPr lang="en-US"/>
          </a:p>
        </p:txBody>
      </p:sp>
      <p:sp>
        <p:nvSpPr>
          <p:cNvPr id="3" name="Text Placeholder 2"/>
          <p:cNvSpPr>
            <a:spLocks noGrp="1"/>
          </p:cNvSpPr>
          <p:nvPr>
            <p:ph type="body" idx="1"/>
          </p:nvPr>
        </p:nvSpPr>
        <p:spPr>
          <a:xfrm>
            <a:off x="457200" y="1285876"/>
            <a:ext cx="8229600" cy="484028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a:xfrm>
            <a:off x="971550" y="6401888"/>
            <a:ext cx="7668059" cy="165600"/>
          </a:xfrm>
          <a:prstGeom prst="rect">
            <a:avLst/>
          </a:prstGeom>
        </p:spPr>
        <p:txBody>
          <a:bodyPr lIns="0" tIns="0" rIns="0" bIns="0" anchor="ctr" anchorCtr="0"/>
          <a:lstStyle>
            <a:lvl1pPr algn="r">
              <a:defRPr sz="900">
                <a:solidFill>
                  <a:srgbClr val="7BB5E7"/>
                </a:solidFill>
                <a:latin typeface="Arial" pitchFamily="34" charset="0"/>
                <a:cs typeface="Arial" pitchFamily="34" charset="0"/>
              </a:defRPr>
            </a:lvl1pPr>
          </a:lstStyle>
          <a:p>
            <a:r>
              <a:rPr lang="nl-NL"/>
              <a:t>Update januari 2018</a:t>
            </a:r>
            <a:endParaRPr lang="en-US"/>
          </a:p>
        </p:txBody>
      </p:sp>
      <p:sp>
        <p:nvSpPr>
          <p:cNvPr id="9" name="Slide Number Placeholder 5"/>
          <p:cNvSpPr>
            <a:spLocks noGrp="1"/>
          </p:cNvSpPr>
          <p:nvPr>
            <p:ph type="sldNum" sz="quarter" idx="4"/>
          </p:nvPr>
        </p:nvSpPr>
        <p:spPr>
          <a:xfrm>
            <a:off x="8639176" y="6393496"/>
            <a:ext cx="276226" cy="166850"/>
          </a:xfrm>
          <a:prstGeom prst="rect">
            <a:avLst/>
          </a:prstGeom>
        </p:spPr>
        <p:txBody>
          <a:bodyPr vert="horz" lIns="0" tIns="0" rIns="0" bIns="0" rtlCol="0" anchor="ctr" anchorCtr="0"/>
          <a:lstStyle>
            <a:lvl1pPr algn="r">
              <a:defRPr lang="en-US" sz="1100" smtClean="0">
                <a:solidFill>
                  <a:srgbClr val="7BB5E7"/>
                </a:solidFill>
                <a:latin typeface="Arial" pitchFamily="34" charset="0"/>
                <a:cs typeface="Arial" pitchFamily="34" charset="0"/>
              </a:defRPr>
            </a:lvl1pPr>
          </a:lstStyle>
          <a:p>
            <a:fld id="{B6F15528-21DE-4FAA-801E-634DDDAF4B2B}" type="slidenum">
              <a:rPr lang="nl-BE" smtClean="0"/>
              <a:pPr/>
              <a:t>‹#›</a:t>
            </a:fld>
            <a:endParaRPr lang="nl-BE">
              <a:solidFill>
                <a:srgbClr val="7BB5E7"/>
              </a:solidFill>
            </a:endParaRPr>
          </a:p>
        </p:txBody>
      </p:sp>
      <p:pic>
        <p:nvPicPr>
          <p:cNvPr id="6" name="Picture 5">
            <a:extLst>
              <a:ext uri="{FF2B5EF4-FFF2-40B4-BE49-F238E27FC236}">
                <a16:creationId xmlns:a16="http://schemas.microsoft.com/office/drawing/2014/main" id="{B60AA867-EE42-AE1B-2DCD-E7FB7D280844}"/>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205" y="6167315"/>
            <a:ext cx="829989" cy="619211"/>
          </a:xfrm>
          <a:prstGeom prst="rect">
            <a:avLst/>
          </a:prstGeom>
        </p:spPr>
      </p:pic>
    </p:spTree>
    <p:extLst>
      <p:ext uri="{BB962C8B-B14F-4D97-AF65-F5344CB8AC3E}">
        <p14:creationId xmlns:p14="http://schemas.microsoft.com/office/powerpoint/2010/main" val="85093116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6"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spcBef>
          <a:spcPct val="0"/>
        </a:spcBef>
        <a:buNone/>
        <a:defRPr sz="2800" kern="1200" baseline="0">
          <a:solidFill>
            <a:schemeClr val="tx1"/>
          </a:solidFill>
          <a:latin typeface="Arial" pitchFamily="34" charset="0"/>
          <a:ea typeface="+mj-ea"/>
          <a:cs typeface="Arial" pitchFamily="34" charset="0"/>
        </a:defRPr>
      </a:lvl1pPr>
    </p:titleStyle>
    <p:bodyStyle>
      <a:lvl1pPr marL="0" indent="0" algn="l" defTabSz="914400" rtl="0" eaLnBrk="1" latinLnBrk="0" hangingPunct="1">
        <a:lnSpc>
          <a:spcPct val="110000"/>
        </a:lnSpc>
        <a:spcBef>
          <a:spcPts val="0"/>
        </a:spcBef>
        <a:buFont typeface="Arial" pitchFamily="34" charset="0"/>
        <a:buNone/>
        <a:defRPr sz="1800" kern="1200">
          <a:solidFill>
            <a:schemeClr val="tx1"/>
          </a:solidFill>
          <a:latin typeface="Arial" pitchFamily="34" charset="0"/>
          <a:ea typeface="+mn-ea"/>
          <a:cs typeface="Arial" pitchFamily="34" charset="0"/>
        </a:defRPr>
      </a:lvl1pPr>
      <a:lvl2pPr marL="180975" indent="-180975" algn="l" defTabSz="914400" rtl="0" eaLnBrk="1" latinLnBrk="0" hangingPunct="1">
        <a:lnSpc>
          <a:spcPct val="110000"/>
        </a:lnSpc>
        <a:spcBef>
          <a:spcPts val="0"/>
        </a:spcBef>
        <a:buFont typeface="Arial" pitchFamily="34" charset="0"/>
        <a:buChar char="•"/>
        <a:defRPr sz="1800" kern="1200">
          <a:solidFill>
            <a:schemeClr val="tx1"/>
          </a:solidFill>
          <a:latin typeface="Arial" pitchFamily="34" charset="0"/>
          <a:ea typeface="+mn-ea"/>
          <a:cs typeface="Arial" pitchFamily="34" charset="0"/>
        </a:defRPr>
      </a:lvl2pPr>
      <a:lvl3pPr marL="358775" indent="-177800" algn="l" defTabSz="914400" rtl="0" eaLnBrk="1" latinLnBrk="0" hangingPunct="1">
        <a:lnSpc>
          <a:spcPct val="110000"/>
        </a:lnSpc>
        <a:spcBef>
          <a:spcPts val="0"/>
        </a:spcBef>
        <a:buFont typeface="Arial" pitchFamily="34" charset="0"/>
        <a:buChar char="•"/>
        <a:defRPr sz="1800" kern="1200">
          <a:solidFill>
            <a:schemeClr val="tx1"/>
          </a:solidFill>
          <a:latin typeface="Arial" pitchFamily="34" charset="0"/>
          <a:ea typeface="+mn-ea"/>
          <a:cs typeface="Arial" pitchFamily="34" charset="0"/>
        </a:defRPr>
      </a:lvl3pPr>
      <a:lvl4pPr marL="539750" indent="-177800" algn="l" defTabSz="914400" rtl="0" eaLnBrk="1" latinLnBrk="0" hangingPunct="1">
        <a:lnSpc>
          <a:spcPct val="110000"/>
        </a:lnSpc>
        <a:spcBef>
          <a:spcPts val="0"/>
        </a:spcBef>
        <a:buFont typeface="Arial" pitchFamily="34" charset="0"/>
        <a:buChar char="•"/>
        <a:defRPr sz="1800" kern="1200">
          <a:solidFill>
            <a:schemeClr val="tx1"/>
          </a:solidFill>
          <a:latin typeface="Arial" pitchFamily="34" charset="0"/>
          <a:ea typeface="+mn-ea"/>
          <a:cs typeface="Arial" pitchFamily="34" charset="0"/>
        </a:defRPr>
      </a:lvl4pPr>
      <a:lvl5pPr marL="985838" indent="-177800" algn="l" defTabSz="914400" rtl="0" eaLnBrk="1" latinLnBrk="0" hangingPunct="1">
        <a:lnSpc>
          <a:spcPct val="110000"/>
        </a:lnSpc>
        <a:spcBef>
          <a:spcPts val="0"/>
        </a:spcBef>
        <a:buFont typeface="Arial" pitchFamily="34" charset="0"/>
        <a:buChar char="•"/>
        <a:defRPr sz="1800" kern="1200">
          <a:solidFill>
            <a:schemeClr val="tx1"/>
          </a:solidFill>
          <a:latin typeface="Arial" pitchFamily="34" charset="0"/>
          <a:ea typeface="+mn-ea"/>
          <a:cs typeface="Arial" pitchFamily="34" charset="0"/>
        </a:defRPr>
      </a:lvl5pPr>
      <a:lvl6pPr marL="1524000" indent="-228600" algn="l" defTabSz="914400" rtl="0" eaLnBrk="1" latinLnBrk="0" hangingPunct="1">
        <a:lnSpc>
          <a:spcPct val="110000"/>
        </a:lnSpc>
        <a:spcBef>
          <a:spcPts val="0"/>
        </a:spcBef>
        <a:buFont typeface="Arial" pitchFamily="34" charset="0"/>
        <a:buChar char="•"/>
        <a:defRPr sz="1800" kern="1200">
          <a:solidFill>
            <a:schemeClr val="accent6">
              <a:lumMod val="50000"/>
            </a:schemeClr>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be/url?sa=i&amp;rct=j&amp;q=&amp;esrc=s&amp;frm=1&amp;source=images&amp;cd=&amp;cad=rja&amp;docid=phKb1ogSMcKFFM&amp;tbnid=8gGjrUDPE1QDNM:&amp;ved=0CAUQjRw&amp;url=http://blog.waasendurme.be/2012/10/aanpassingen-inschrijvingsgeld.html&amp;ei=GHcLU-npHerV0QWfrIAI&amp;bvm=bv.61725948,d.ZGU&amp;psig=AFQjCNEmsroGVy90ZeucUXxWYkQHyqQ5Mg&amp;ust=1393346705251713"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8100" y="2476449"/>
            <a:ext cx="8227800" cy="1332000"/>
          </a:xfrm>
        </p:spPr>
        <p:txBody>
          <a:bodyPr>
            <a:normAutofit fontScale="90000"/>
          </a:bodyPr>
          <a:lstStyle/>
          <a:p>
            <a:r>
              <a:rPr lang="nl-BE" sz="3600"/>
              <a:t>Evolutie kredietverlening aan/financiering ondernemingen</a:t>
            </a:r>
            <a:br>
              <a:rPr lang="en-GB" sz="3600"/>
            </a:br>
            <a:endParaRPr lang="nl-BE"/>
          </a:p>
        </p:txBody>
      </p:sp>
      <p:sp>
        <p:nvSpPr>
          <p:cNvPr id="3" name="Footer Placeholder 2"/>
          <p:cNvSpPr>
            <a:spLocks noGrp="1"/>
          </p:cNvSpPr>
          <p:nvPr>
            <p:ph type="ftr" sz="quarter" idx="11"/>
          </p:nvPr>
        </p:nvSpPr>
        <p:spPr/>
        <p:txBody>
          <a:bodyPr/>
          <a:lstStyle/>
          <a:p>
            <a:r>
              <a:rPr lang="nl-NL" dirty="0">
                <a:solidFill>
                  <a:schemeClr val="bg1"/>
                </a:solidFill>
              </a:rPr>
              <a:t>Platform Financiering van Ondernemingen – 1 maart 2026</a:t>
            </a:r>
            <a:endParaRPr lang="en-US" dirty="0">
              <a:solidFill>
                <a:schemeClr val="bg1"/>
              </a:solidFill>
            </a:endParaRPr>
          </a:p>
        </p:txBody>
      </p:sp>
      <p:sp>
        <p:nvSpPr>
          <p:cNvPr id="4" name="Slide Number Placeholder 3"/>
          <p:cNvSpPr>
            <a:spLocks noGrp="1"/>
          </p:cNvSpPr>
          <p:nvPr>
            <p:ph type="sldNum" sz="quarter" idx="4"/>
          </p:nvPr>
        </p:nvSpPr>
        <p:spPr/>
        <p:txBody>
          <a:bodyPr/>
          <a:lstStyle/>
          <a:p>
            <a:fld id="{B6F15528-21DE-4FAA-801E-634DDDAF4B2B}" type="slidenum">
              <a:rPr lang="nl-BE" smtClean="0"/>
              <a:pPr/>
              <a:t>1</a:t>
            </a:fld>
            <a:endParaRPr lang="nl-BE"/>
          </a:p>
        </p:txBody>
      </p:sp>
    </p:spTree>
    <p:extLst>
      <p:ext uri="{BB962C8B-B14F-4D97-AF65-F5344CB8AC3E}">
        <p14:creationId xmlns:p14="http://schemas.microsoft.com/office/powerpoint/2010/main" val="403594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842" y="253920"/>
            <a:ext cx="8229600" cy="430887"/>
          </a:xfrm>
        </p:spPr>
        <p:txBody>
          <a:bodyPr/>
          <a:lstStyle/>
          <a:p>
            <a:r>
              <a:rPr lang="nl-BE">
                <a:solidFill>
                  <a:srgbClr val="76BCE9"/>
                </a:solidFill>
              </a:rPr>
              <a:t>Kredietvoorwaarden volgens ondernemers</a:t>
            </a:r>
            <a:endParaRPr lang="fr-BE" sz="2400">
              <a:solidFill>
                <a:srgbClr val="76BCE9"/>
              </a:solidFill>
            </a:endParaRPr>
          </a:p>
        </p:txBody>
      </p:sp>
      <p:sp>
        <p:nvSpPr>
          <p:cNvPr id="13" name="Slide Number Placeholder 12"/>
          <p:cNvSpPr>
            <a:spLocks noGrp="1"/>
          </p:cNvSpPr>
          <p:nvPr>
            <p:ph type="sldNum" sz="quarter" idx="4"/>
          </p:nvPr>
        </p:nvSpPr>
        <p:spPr/>
        <p:txBody>
          <a:bodyPr/>
          <a:lstStyle/>
          <a:p>
            <a:fld id="{B6F15528-21DE-4FAA-801E-634DDDAF4B2B}" type="slidenum">
              <a:rPr lang="nl-BE"/>
              <a:pPr/>
              <a:t>10</a:t>
            </a:fld>
            <a:endParaRPr lang="nl-BE"/>
          </a:p>
        </p:txBody>
      </p:sp>
      <p:sp>
        <p:nvSpPr>
          <p:cNvPr id="16" name="Rounded Rectangle 15"/>
          <p:cNvSpPr/>
          <p:nvPr/>
        </p:nvSpPr>
        <p:spPr>
          <a:xfrm>
            <a:off x="177308" y="870772"/>
            <a:ext cx="8738094" cy="701616"/>
          </a:xfrm>
          <a:prstGeom prst="roundRect">
            <a:avLst/>
          </a:prstGeom>
          <a:solidFill>
            <a:srgbClr val="7BB5E7"/>
          </a:solidFill>
          <a:ln>
            <a:solidFill>
              <a:srgbClr val="7BB5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600" dirty="0"/>
              <a:t>Een stijging op deze grafiek wijst op een gunstige evolutie in de kredietvoorwaarden. </a:t>
            </a:r>
            <a:r>
              <a:rPr lang="en-GB" sz="1600" dirty="0" err="1"/>
              <a:t>Kredietvoorwaarden</a:t>
            </a:r>
            <a:r>
              <a:rPr lang="en-GB" sz="1600" dirty="0"/>
              <a:t> </a:t>
            </a:r>
            <a:r>
              <a:rPr lang="en-GB" sz="1600" dirty="0" err="1"/>
              <a:t>voorbije</a:t>
            </a:r>
            <a:r>
              <a:rPr lang="en-GB" sz="1600" dirty="0"/>
              <a:t> </a:t>
            </a:r>
            <a:r>
              <a:rPr lang="en-GB" sz="1600" dirty="0" err="1"/>
              <a:t>jaar</a:t>
            </a:r>
            <a:r>
              <a:rPr lang="en-GB" sz="1600" dirty="0"/>
              <a:t> </a:t>
            </a:r>
            <a:r>
              <a:rPr lang="en-GB" sz="1600" dirty="0" err="1"/>
              <a:t>vrij</a:t>
            </a:r>
            <a:r>
              <a:rPr lang="en-GB" sz="1600" dirty="0"/>
              <a:t> </a:t>
            </a:r>
            <a:r>
              <a:rPr lang="en-GB" sz="1600" dirty="0" err="1"/>
              <a:t>stabiel</a:t>
            </a:r>
            <a:r>
              <a:rPr lang="en-GB" sz="1600" dirty="0"/>
              <a:t>, met </a:t>
            </a:r>
            <a:r>
              <a:rPr lang="en-GB" sz="1600" dirty="0" err="1"/>
              <a:t>uitzondering</a:t>
            </a:r>
            <a:r>
              <a:rPr lang="en-GB" sz="1600" dirty="0"/>
              <a:t> van </a:t>
            </a:r>
            <a:r>
              <a:rPr lang="en-GB" sz="1600" dirty="0" err="1"/>
              <a:t>rente</a:t>
            </a:r>
            <a:r>
              <a:rPr lang="nl-BE" sz="1600" dirty="0"/>
              <a:t>.</a:t>
            </a:r>
            <a:endParaRPr lang="en-GB" sz="1600" dirty="0"/>
          </a:p>
        </p:txBody>
      </p:sp>
      <p:sp>
        <p:nvSpPr>
          <p:cNvPr id="14" name="Rectangle 13"/>
          <p:cNvSpPr/>
          <p:nvPr/>
        </p:nvSpPr>
        <p:spPr>
          <a:xfrm>
            <a:off x="475545" y="5499537"/>
            <a:ext cx="768159" cy="253724"/>
          </a:xfrm>
          <a:prstGeom prst="rect">
            <a:avLst/>
          </a:prstGeom>
        </p:spPr>
        <p:txBody>
          <a:bodyPr wrap="none">
            <a:spAutoFit/>
          </a:bodyPr>
          <a:lstStyle/>
          <a:p>
            <a:pPr>
              <a:lnSpc>
                <a:spcPct val="115000"/>
              </a:lnSpc>
            </a:pPr>
            <a:r>
              <a:rPr lang="nl-BE" sz="1000">
                <a:solidFill>
                  <a:prstClr val="black"/>
                </a:solidFill>
                <a:latin typeface="Tahoma" panose="020B0604030504040204" pitchFamily="34" charset="0"/>
                <a:ea typeface="Arial" panose="020B0604020202020204" pitchFamily="34" charset="0"/>
              </a:rPr>
              <a:t>Bron: NBB</a:t>
            </a:r>
            <a:endParaRPr lang="nl-BE" sz="1400">
              <a:solidFill>
                <a:prstClr val="black"/>
              </a:solidFill>
              <a:ea typeface="Arial" panose="020B0604020202020204" pitchFamily="34" charset="0"/>
            </a:endParaRPr>
          </a:p>
        </p:txBody>
      </p:sp>
      <p:sp>
        <p:nvSpPr>
          <p:cNvPr id="4" name="Footer Placeholder 2">
            <a:extLst>
              <a:ext uri="{FF2B5EF4-FFF2-40B4-BE49-F238E27FC236}">
                <a16:creationId xmlns:a16="http://schemas.microsoft.com/office/drawing/2014/main" id="{2C3867C7-80B6-8749-AAF1-1670AFE26930}"/>
              </a:ext>
            </a:extLst>
          </p:cNvPr>
          <p:cNvSpPr txBox="1">
            <a:spLocks/>
          </p:cNvSpPr>
          <p:nvPr/>
        </p:nvSpPr>
        <p:spPr>
          <a:xfrm>
            <a:off x="5116749" y="6401888"/>
            <a:ext cx="3522860" cy="165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900" dirty="0">
                <a:solidFill>
                  <a:srgbClr val="7BB5E7"/>
                </a:solidFill>
              </a:rPr>
              <a:t>Platform Financiering van Ondernemingen – 1 maart 2026</a:t>
            </a:r>
            <a:endParaRPr lang="en-US" sz="900" dirty="0">
              <a:solidFill>
                <a:srgbClr val="7BB5E7"/>
              </a:solidFill>
            </a:endParaRPr>
          </a:p>
        </p:txBody>
      </p:sp>
      <p:pic>
        <p:nvPicPr>
          <p:cNvPr id="5" name="Picture 4">
            <a:extLst>
              <a:ext uri="{FF2B5EF4-FFF2-40B4-BE49-F238E27FC236}">
                <a16:creationId xmlns:a16="http://schemas.microsoft.com/office/drawing/2014/main" id="{048F4824-8646-D9BD-E091-0B927BC9C14C}"/>
              </a:ext>
            </a:extLst>
          </p:cNvPr>
          <p:cNvPicPr>
            <a:picLocks noChangeAspect="1"/>
          </p:cNvPicPr>
          <p:nvPr/>
        </p:nvPicPr>
        <p:blipFill>
          <a:blip r:embed="rId3"/>
          <a:stretch>
            <a:fillRect/>
          </a:stretch>
        </p:blipFill>
        <p:spPr>
          <a:xfrm>
            <a:off x="537595" y="1834553"/>
            <a:ext cx="7966847" cy="3506444"/>
          </a:xfrm>
          <a:prstGeom prst="rect">
            <a:avLst/>
          </a:prstGeom>
        </p:spPr>
      </p:pic>
    </p:spTree>
    <p:extLst>
      <p:ext uri="{BB962C8B-B14F-4D97-AF65-F5344CB8AC3E}">
        <p14:creationId xmlns:p14="http://schemas.microsoft.com/office/powerpoint/2010/main" val="406371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264" y="289430"/>
            <a:ext cx="8229600" cy="369332"/>
          </a:xfrm>
        </p:spPr>
        <p:txBody>
          <a:bodyPr/>
          <a:lstStyle/>
          <a:p>
            <a:r>
              <a:rPr lang="fr-BE" sz="2400" err="1">
                <a:solidFill>
                  <a:srgbClr val="76BCE9"/>
                </a:solidFill>
              </a:rPr>
              <a:t>Weigeringsgraad</a:t>
            </a:r>
            <a:endParaRPr lang="fr-BE" sz="2400">
              <a:solidFill>
                <a:srgbClr val="76BCE9"/>
              </a:solidFill>
            </a:endParaRPr>
          </a:p>
        </p:txBody>
      </p:sp>
      <p:sp>
        <p:nvSpPr>
          <p:cNvPr id="13" name="Slide Number Placeholder 12"/>
          <p:cNvSpPr>
            <a:spLocks noGrp="1"/>
          </p:cNvSpPr>
          <p:nvPr>
            <p:ph type="sldNum" sz="quarter" idx="4"/>
          </p:nvPr>
        </p:nvSpPr>
        <p:spPr/>
        <p:txBody>
          <a:bodyPr/>
          <a:lstStyle/>
          <a:p>
            <a:fld id="{B6F15528-21DE-4FAA-801E-634DDDAF4B2B}" type="slidenum">
              <a:rPr lang="nl-BE"/>
              <a:pPr/>
              <a:t>11</a:t>
            </a:fld>
            <a:endParaRPr lang="nl-BE"/>
          </a:p>
        </p:txBody>
      </p:sp>
      <p:sp>
        <p:nvSpPr>
          <p:cNvPr id="16" name="Rounded Rectangle 15"/>
          <p:cNvSpPr/>
          <p:nvPr/>
        </p:nvSpPr>
        <p:spPr>
          <a:xfrm>
            <a:off x="971550" y="879092"/>
            <a:ext cx="6957724" cy="561300"/>
          </a:xfrm>
          <a:prstGeom prst="roundRect">
            <a:avLst/>
          </a:prstGeom>
          <a:solidFill>
            <a:srgbClr val="7BB5E7"/>
          </a:solidFill>
          <a:ln>
            <a:solidFill>
              <a:srgbClr val="7BB5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600" dirty="0"/>
              <a:t>De weigeringsgraad is ten opzichte van 2024 stabiel gebleven in 2025.</a:t>
            </a:r>
            <a:endParaRPr lang="en-GB" sz="1600" dirty="0"/>
          </a:p>
        </p:txBody>
      </p:sp>
      <p:sp>
        <p:nvSpPr>
          <p:cNvPr id="9" name="Rectangle 8"/>
          <p:cNvSpPr/>
          <p:nvPr/>
        </p:nvSpPr>
        <p:spPr>
          <a:xfrm>
            <a:off x="971550" y="5286802"/>
            <a:ext cx="6848169" cy="261610"/>
          </a:xfrm>
          <a:prstGeom prst="rect">
            <a:avLst/>
          </a:prstGeom>
        </p:spPr>
        <p:txBody>
          <a:bodyPr wrap="square">
            <a:spAutoFit/>
          </a:bodyPr>
          <a:lstStyle/>
          <a:p>
            <a:r>
              <a:rPr lang="nl-BE" sz="1050">
                <a:solidFill>
                  <a:prstClr val="black"/>
                </a:solidFill>
              </a:rPr>
              <a:t>Bron : Kredietbarometer Febelfin</a:t>
            </a:r>
            <a:endParaRPr lang="en-GB" sz="1050">
              <a:solidFill>
                <a:prstClr val="black"/>
              </a:solidFill>
            </a:endParaRPr>
          </a:p>
        </p:txBody>
      </p:sp>
      <p:sp>
        <p:nvSpPr>
          <p:cNvPr id="3" name="Footer Placeholder 2">
            <a:extLst>
              <a:ext uri="{FF2B5EF4-FFF2-40B4-BE49-F238E27FC236}">
                <a16:creationId xmlns:a16="http://schemas.microsoft.com/office/drawing/2014/main" id="{2468092D-9C97-98E4-4629-A4491355B21B}"/>
              </a:ext>
            </a:extLst>
          </p:cNvPr>
          <p:cNvSpPr txBox="1">
            <a:spLocks/>
          </p:cNvSpPr>
          <p:nvPr/>
        </p:nvSpPr>
        <p:spPr>
          <a:xfrm>
            <a:off x="5116749" y="6401888"/>
            <a:ext cx="3522860" cy="165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900" dirty="0">
                <a:solidFill>
                  <a:srgbClr val="7BB5E7"/>
                </a:solidFill>
              </a:rPr>
              <a:t>Platform Financiering van Ondernemingen – 1 maart 2026</a:t>
            </a:r>
            <a:endParaRPr lang="en-US" sz="900" dirty="0">
              <a:solidFill>
                <a:srgbClr val="7BB5E7"/>
              </a:solidFill>
            </a:endParaRPr>
          </a:p>
        </p:txBody>
      </p:sp>
      <p:pic>
        <p:nvPicPr>
          <p:cNvPr id="5" name="Picture 4">
            <a:extLst>
              <a:ext uri="{FF2B5EF4-FFF2-40B4-BE49-F238E27FC236}">
                <a16:creationId xmlns:a16="http://schemas.microsoft.com/office/drawing/2014/main" id="{C6ECF9F0-C63B-FA94-700E-5D677BBD411B}"/>
              </a:ext>
            </a:extLst>
          </p:cNvPr>
          <p:cNvPicPr>
            <a:picLocks noChangeAspect="1"/>
          </p:cNvPicPr>
          <p:nvPr/>
        </p:nvPicPr>
        <p:blipFill>
          <a:blip r:embed="rId3"/>
          <a:stretch>
            <a:fillRect/>
          </a:stretch>
        </p:blipFill>
        <p:spPr>
          <a:xfrm>
            <a:off x="1082873" y="1752454"/>
            <a:ext cx="6846401" cy="3353091"/>
          </a:xfrm>
          <a:prstGeom prst="rect">
            <a:avLst/>
          </a:prstGeom>
        </p:spPr>
      </p:pic>
    </p:spTree>
    <p:extLst>
      <p:ext uri="{BB962C8B-B14F-4D97-AF65-F5344CB8AC3E}">
        <p14:creationId xmlns:p14="http://schemas.microsoft.com/office/powerpoint/2010/main" val="291898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809" y="321174"/>
            <a:ext cx="8227800" cy="530983"/>
          </a:xfrm>
        </p:spPr>
        <p:txBody>
          <a:bodyPr/>
          <a:lstStyle/>
          <a:p>
            <a:r>
              <a:rPr lang="nl-BE" sz="2400" i="0">
                <a:solidFill>
                  <a:srgbClr val="76BCE9"/>
                </a:solidFill>
                <a:effectLst/>
                <a:latin typeface="+mj-lt"/>
              </a:rPr>
              <a:t>De rentetarieven voor kredieten aan ondernemingen waren het voorbije jaar vrij stabiel</a:t>
            </a:r>
            <a:endParaRPr lang="fr-BE" sz="2400">
              <a:solidFill>
                <a:srgbClr val="76BCE9"/>
              </a:solidFill>
              <a:latin typeface="+mj-lt"/>
            </a:endParaRPr>
          </a:p>
        </p:txBody>
      </p:sp>
      <p:sp>
        <p:nvSpPr>
          <p:cNvPr id="3" name="Slide Number Placeholder 2"/>
          <p:cNvSpPr>
            <a:spLocks noGrp="1"/>
          </p:cNvSpPr>
          <p:nvPr>
            <p:ph type="sldNum" sz="quarter" idx="4"/>
          </p:nvPr>
        </p:nvSpPr>
        <p:spPr/>
        <p:txBody>
          <a:bodyPr/>
          <a:lstStyle/>
          <a:p>
            <a:fld id="{B6F15528-21DE-4FAA-801E-634DDDAF4B2B}" type="slidenum">
              <a:rPr lang="nl-BE"/>
              <a:pPr/>
              <a:t>12</a:t>
            </a:fld>
            <a:endParaRPr lang="nl-BE"/>
          </a:p>
        </p:txBody>
      </p:sp>
      <p:sp>
        <p:nvSpPr>
          <p:cNvPr id="12" name="Rounded Rectangle 11"/>
          <p:cNvSpPr/>
          <p:nvPr/>
        </p:nvSpPr>
        <p:spPr>
          <a:xfrm>
            <a:off x="458317" y="1129503"/>
            <a:ext cx="8227366" cy="1065506"/>
          </a:xfrm>
          <a:prstGeom prst="roundRect">
            <a:avLst/>
          </a:prstGeom>
          <a:solidFill>
            <a:srgbClr val="7BB5E7"/>
          </a:solidFill>
          <a:ln>
            <a:solidFill>
              <a:srgbClr val="7BB5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BE" sz="1600" dirty="0"/>
              <a:t>De gewogen gemiddelde rente op nieuwe bedrijfskredieten had in november 2023 een piek bereikt van 4,66%. In juli 2025 was die gemiddelde rente reeds meer dan 1 procentpunt gedaald tot 3,49%. Sindsdien is die rente vrij stabiel gebleven en bedroeg eind december 2025 3,51%.</a:t>
            </a:r>
            <a:endParaRPr lang="en-GB" sz="1600" dirty="0"/>
          </a:p>
        </p:txBody>
      </p:sp>
      <p:sp>
        <p:nvSpPr>
          <p:cNvPr id="13" name="Rectangle 12"/>
          <p:cNvSpPr/>
          <p:nvPr/>
        </p:nvSpPr>
        <p:spPr>
          <a:xfrm>
            <a:off x="7748588" y="4581214"/>
            <a:ext cx="145473" cy="2307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4" name="Footer Placeholder 2">
            <a:extLst>
              <a:ext uri="{FF2B5EF4-FFF2-40B4-BE49-F238E27FC236}">
                <a16:creationId xmlns:a16="http://schemas.microsoft.com/office/drawing/2014/main" id="{BFB71A83-9739-8102-44A6-5A038ED16E69}"/>
              </a:ext>
            </a:extLst>
          </p:cNvPr>
          <p:cNvSpPr txBox="1">
            <a:spLocks/>
          </p:cNvSpPr>
          <p:nvPr/>
        </p:nvSpPr>
        <p:spPr>
          <a:xfrm>
            <a:off x="5116749" y="6401888"/>
            <a:ext cx="3522860" cy="165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900" dirty="0">
                <a:solidFill>
                  <a:srgbClr val="7BB5E7"/>
                </a:solidFill>
              </a:rPr>
              <a:t>Platform Financiering van Ondernemingen – 1 maart 2026</a:t>
            </a:r>
            <a:endParaRPr lang="en-US" sz="900" dirty="0">
              <a:solidFill>
                <a:srgbClr val="7BB5E7"/>
              </a:solidFill>
            </a:endParaRPr>
          </a:p>
        </p:txBody>
      </p:sp>
      <p:sp>
        <p:nvSpPr>
          <p:cNvPr id="8" name="TextBox 7">
            <a:extLst>
              <a:ext uri="{FF2B5EF4-FFF2-40B4-BE49-F238E27FC236}">
                <a16:creationId xmlns:a16="http://schemas.microsoft.com/office/drawing/2014/main" id="{AC54B440-FCC8-60B1-07C9-CA9199352BF6}"/>
              </a:ext>
            </a:extLst>
          </p:cNvPr>
          <p:cNvSpPr txBox="1"/>
          <p:nvPr/>
        </p:nvSpPr>
        <p:spPr>
          <a:xfrm>
            <a:off x="565099" y="5942351"/>
            <a:ext cx="5433455" cy="246221"/>
          </a:xfrm>
          <a:prstGeom prst="rect">
            <a:avLst/>
          </a:prstGeom>
          <a:noFill/>
        </p:spPr>
        <p:txBody>
          <a:bodyPr wrap="square" rtlCol="0">
            <a:spAutoFit/>
          </a:bodyPr>
          <a:lstStyle/>
          <a:p>
            <a:r>
              <a:rPr lang="nl-BE" sz="1000">
                <a:solidFill>
                  <a:prstClr val="black"/>
                </a:solidFill>
              </a:rPr>
              <a:t>Bron: Kredietobservatorium – NBB</a:t>
            </a:r>
          </a:p>
        </p:txBody>
      </p:sp>
      <p:pic>
        <p:nvPicPr>
          <p:cNvPr id="6" name="Picture 5">
            <a:extLst>
              <a:ext uri="{FF2B5EF4-FFF2-40B4-BE49-F238E27FC236}">
                <a16:creationId xmlns:a16="http://schemas.microsoft.com/office/drawing/2014/main" id="{F460632D-1DDB-2265-E1F6-C8366558164D}"/>
              </a:ext>
            </a:extLst>
          </p:cNvPr>
          <p:cNvPicPr>
            <a:picLocks noChangeAspect="1"/>
          </p:cNvPicPr>
          <p:nvPr/>
        </p:nvPicPr>
        <p:blipFill>
          <a:blip r:embed="rId3"/>
          <a:stretch>
            <a:fillRect/>
          </a:stretch>
        </p:blipFill>
        <p:spPr>
          <a:xfrm>
            <a:off x="617834" y="2430791"/>
            <a:ext cx="7815749" cy="3481118"/>
          </a:xfrm>
          <a:prstGeom prst="rect">
            <a:avLst/>
          </a:prstGeom>
        </p:spPr>
      </p:pic>
    </p:spTree>
    <p:extLst>
      <p:ext uri="{BB962C8B-B14F-4D97-AF65-F5344CB8AC3E}">
        <p14:creationId xmlns:p14="http://schemas.microsoft.com/office/powerpoint/2010/main" val="303490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809" y="321174"/>
            <a:ext cx="8227800" cy="530983"/>
          </a:xfrm>
        </p:spPr>
        <p:txBody>
          <a:bodyPr/>
          <a:lstStyle/>
          <a:p>
            <a:r>
              <a:rPr lang="nl-BE" sz="2400" i="0">
                <a:solidFill>
                  <a:srgbClr val="76BCE9"/>
                </a:solidFill>
                <a:effectLst/>
                <a:latin typeface="+mj-lt"/>
              </a:rPr>
              <a:t>Jaarlijks veranderingspercentage van de omloop aan ondernemingskredieten t.o.v. </a:t>
            </a:r>
            <a:r>
              <a:rPr lang="nl-BE" sz="2400">
                <a:solidFill>
                  <a:srgbClr val="76BCE9"/>
                </a:solidFill>
                <a:latin typeface="+mj-lt"/>
              </a:rPr>
              <a:t>de conjunctuurcurve</a:t>
            </a:r>
            <a:endParaRPr lang="fr-BE" sz="2400">
              <a:solidFill>
                <a:srgbClr val="76BCE9"/>
              </a:solidFill>
              <a:latin typeface="+mj-lt"/>
            </a:endParaRPr>
          </a:p>
        </p:txBody>
      </p:sp>
      <p:sp>
        <p:nvSpPr>
          <p:cNvPr id="3" name="Slide Number Placeholder 2"/>
          <p:cNvSpPr>
            <a:spLocks noGrp="1"/>
          </p:cNvSpPr>
          <p:nvPr>
            <p:ph type="sldNum" sz="quarter" idx="4"/>
          </p:nvPr>
        </p:nvSpPr>
        <p:spPr/>
        <p:txBody>
          <a:bodyPr/>
          <a:lstStyle/>
          <a:p>
            <a:fld id="{B6F15528-21DE-4FAA-801E-634DDDAF4B2B}" type="slidenum">
              <a:rPr lang="nl-BE"/>
              <a:pPr/>
              <a:t>13</a:t>
            </a:fld>
            <a:endParaRPr lang="nl-BE"/>
          </a:p>
        </p:txBody>
      </p:sp>
      <p:sp>
        <p:nvSpPr>
          <p:cNvPr id="12" name="Rounded Rectangle 11"/>
          <p:cNvSpPr/>
          <p:nvPr/>
        </p:nvSpPr>
        <p:spPr>
          <a:xfrm>
            <a:off x="410508" y="1213372"/>
            <a:ext cx="8227366" cy="745385"/>
          </a:xfrm>
          <a:prstGeom prst="roundRect">
            <a:avLst/>
          </a:prstGeom>
          <a:solidFill>
            <a:srgbClr val="7BB5E7"/>
          </a:solidFill>
          <a:ln>
            <a:solidFill>
              <a:srgbClr val="7BB5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BE" sz="1600"/>
              <a:t>Wijzigingen in ondernemersvertrouwen met vertraging zichtbaar in evolutie uitstaande ondernemingskredieten </a:t>
            </a:r>
            <a:endParaRPr lang="en-GB" sz="1600"/>
          </a:p>
        </p:txBody>
      </p:sp>
      <p:sp>
        <p:nvSpPr>
          <p:cNvPr id="5" name="Rectangle 4"/>
          <p:cNvSpPr/>
          <p:nvPr/>
        </p:nvSpPr>
        <p:spPr>
          <a:xfrm>
            <a:off x="8380941" y="2453595"/>
            <a:ext cx="290946" cy="2105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13" name="Rectangle 12"/>
          <p:cNvSpPr/>
          <p:nvPr/>
        </p:nvSpPr>
        <p:spPr>
          <a:xfrm>
            <a:off x="7748588" y="4581214"/>
            <a:ext cx="145473" cy="2307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9" name="Rectangle 8">
            <a:extLst>
              <a:ext uri="{FF2B5EF4-FFF2-40B4-BE49-F238E27FC236}">
                <a16:creationId xmlns:a16="http://schemas.microsoft.com/office/drawing/2014/main" id="{C3F07123-5E1B-1BAD-8803-9820E2EFF9D2}"/>
              </a:ext>
            </a:extLst>
          </p:cNvPr>
          <p:cNvSpPr/>
          <p:nvPr/>
        </p:nvSpPr>
        <p:spPr>
          <a:xfrm>
            <a:off x="1532772" y="6063988"/>
            <a:ext cx="6848169" cy="261610"/>
          </a:xfrm>
          <a:prstGeom prst="rect">
            <a:avLst/>
          </a:prstGeom>
        </p:spPr>
        <p:txBody>
          <a:bodyPr wrap="square">
            <a:spAutoFit/>
          </a:bodyPr>
          <a:lstStyle/>
          <a:p>
            <a:r>
              <a:rPr lang="nl-BE" sz="1050">
                <a:solidFill>
                  <a:prstClr val="black"/>
                </a:solidFill>
              </a:rPr>
              <a:t>Bron : Kredietbarometer Febelfin en NBB</a:t>
            </a:r>
            <a:endParaRPr lang="en-GB" sz="1050">
              <a:solidFill>
                <a:prstClr val="black"/>
              </a:solidFill>
            </a:endParaRPr>
          </a:p>
        </p:txBody>
      </p:sp>
      <p:sp>
        <p:nvSpPr>
          <p:cNvPr id="6" name="Footer Placeholder 2">
            <a:extLst>
              <a:ext uri="{FF2B5EF4-FFF2-40B4-BE49-F238E27FC236}">
                <a16:creationId xmlns:a16="http://schemas.microsoft.com/office/drawing/2014/main" id="{C94D21C3-B567-80D9-3663-A0C33924DA73}"/>
              </a:ext>
            </a:extLst>
          </p:cNvPr>
          <p:cNvSpPr txBox="1">
            <a:spLocks/>
          </p:cNvSpPr>
          <p:nvPr/>
        </p:nvSpPr>
        <p:spPr>
          <a:xfrm>
            <a:off x="5116749" y="6401888"/>
            <a:ext cx="3522860" cy="165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900" dirty="0">
                <a:solidFill>
                  <a:srgbClr val="7BB5E7"/>
                </a:solidFill>
              </a:rPr>
              <a:t>Platform Financiering van Ondernemingen – 1 maart 2026</a:t>
            </a:r>
            <a:endParaRPr lang="en-US" sz="900" dirty="0">
              <a:solidFill>
                <a:srgbClr val="7BB5E7"/>
              </a:solidFill>
            </a:endParaRPr>
          </a:p>
        </p:txBody>
      </p:sp>
      <p:pic>
        <p:nvPicPr>
          <p:cNvPr id="7" name="Picture 6">
            <a:extLst>
              <a:ext uri="{FF2B5EF4-FFF2-40B4-BE49-F238E27FC236}">
                <a16:creationId xmlns:a16="http://schemas.microsoft.com/office/drawing/2014/main" id="{BDA246AB-8991-304A-67C9-1C6442722531}"/>
              </a:ext>
            </a:extLst>
          </p:cNvPr>
          <p:cNvPicPr>
            <a:picLocks noChangeAspect="1"/>
          </p:cNvPicPr>
          <p:nvPr/>
        </p:nvPicPr>
        <p:blipFill>
          <a:blip r:embed="rId3"/>
          <a:stretch>
            <a:fillRect/>
          </a:stretch>
        </p:blipFill>
        <p:spPr>
          <a:xfrm>
            <a:off x="1491228" y="2065314"/>
            <a:ext cx="6065925" cy="3960529"/>
          </a:xfrm>
          <a:prstGeom prst="rect">
            <a:avLst/>
          </a:prstGeom>
        </p:spPr>
      </p:pic>
    </p:spTree>
    <p:extLst>
      <p:ext uri="{BB962C8B-B14F-4D97-AF65-F5344CB8AC3E}">
        <p14:creationId xmlns:p14="http://schemas.microsoft.com/office/powerpoint/2010/main" val="242118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6E4DA-4C4D-A0A2-C46D-D2AF19617B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523981-7D5A-CFFB-F396-11F113ABD0D9}"/>
              </a:ext>
            </a:extLst>
          </p:cNvPr>
          <p:cNvSpPr>
            <a:spLocks noGrp="1"/>
          </p:cNvSpPr>
          <p:nvPr>
            <p:ph type="ctrTitle"/>
          </p:nvPr>
        </p:nvSpPr>
        <p:spPr>
          <a:xfrm>
            <a:off x="411809" y="321174"/>
            <a:ext cx="8227800" cy="530983"/>
          </a:xfrm>
        </p:spPr>
        <p:txBody>
          <a:bodyPr/>
          <a:lstStyle/>
          <a:p>
            <a:r>
              <a:rPr lang="nl-BE" sz="2400" i="0">
                <a:solidFill>
                  <a:srgbClr val="76BCE9"/>
                </a:solidFill>
                <a:effectLst/>
                <a:latin typeface="+mj-lt"/>
              </a:rPr>
              <a:t>Bruto investeringen in vaste activa van niet-financiële vennootschappen in België</a:t>
            </a:r>
            <a:endParaRPr lang="fr-BE" sz="2400">
              <a:solidFill>
                <a:srgbClr val="76BCE9"/>
              </a:solidFill>
              <a:latin typeface="+mj-lt"/>
            </a:endParaRPr>
          </a:p>
        </p:txBody>
      </p:sp>
      <p:sp>
        <p:nvSpPr>
          <p:cNvPr id="3" name="Slide Number Placeholder 2">
            <a:extLst>
              <a:ext uri="{FF2B5EF4-FFF2-40B4-BE49-F238E27FC236}">
                <a16:creationId xmlns:a16="http://schemas.microsoft.com/office/drawing/2014/main" id="{1A81F214-F5BA-3912-E6DB-711A6208897D}"/>
              </a:ext>
            </a:extLst>
          </p:cNvPr>
          <p:cNvSpPr>
            <a:spLocks noGrp="1"/>
          </p:cNvSpPr>
          <p:nvPr>
            <p:ph type="sldNum" sz="quarter" idx="4"/>
          </p:nvPr>
        </p:nvSpPr>
        <p:spPr/>
        <p:txBody>
          <a:bodyPr/>
          <a:lstStyle/>
          <a:p>
            <a:fld id="{B6F15528-21DE-4FAA-801E-634DDDAF4B2B}" type="slidenum">
              <a:rPr lang="nl-BE"/>
              <a:pPr/>
              <a:t>14</a:t>
            </a:fld>
            <a:endParaRPr lang="nl-BE"/>
          </a:p>
        </p:txBody>
      </p:sp>
      <p:sp>
        <p:nvSpPr>
          <p:cNvPr id="12" name="Rounded Rectangle 11">
            <a:extLst>
              <a:ext uri="{FF2B5EF4-FFF2-40B4-BE49-F238E27FC236}">
                <a16:creationId xmlns:a16="http://schemas.microsoft.com/office/drawing/2014/main" id="{561A8DBA-C78B-6AA9-DCE8-690F48881E82}"/>
              </a:ext>
            </a:extLst>
          </p:cNvPr>
          <p:cNvSpPr/>
          <p:nvPr/>
        </p:nvSpPr>
        <p:spPr>
          <a:xfrm>
            <a:off x="1857676" y="1387384"/>
            <a:ext cx="4874396" cy="530983"/>
          </a:xfrm>
          <a:prstGeom prst="roundRect">
            <a:avLst/>
          </a:prstGeom>
          <a:solidFill>
            <a:srgbClr val="7BB5E7"/>
          </a:solidFill>
          <a:ln>
            <a:solidFill>
              <a:srgbClr val="7BB5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BE" sz="1600"/>
              <a:t>Bedrijven zijn blijven investeren in 2025</a:t>
            </a:r>
            <a:endParaRPr lang="en-GB" sz="1600"/>
          </a:p>
        </p:txBody>
      </p:sp>
      <p:sp>
        <p:nvSpPr>
          <p:cNvPr id="5" name="Rectangle 4">
            <a:extLst>
              <a:ext uri="{FF2B5EF4-FFF2-40B4-BE49-F238E27FC236}">
                <a16:creationId xmlns:a16="http://schemas.microsoft.com/office/drawing/2014/main" id="{3A346864-4464-F987-F217-5B03E27D47AF}"/>
              </a:ext>
            </a:extLst>
          </p:cNvPr>
          <p:cNvSpPr/>
          <p:nvPr/>
        </p:nvSpPr>
        <p:spPr>
          <a:xfrm>
            <a:off x="8380941" y="2453595"/>
            <a:ext cx="290946" cy="2105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13" name="Rectangle 12">
            <a:extLst>
              <a:ext uri="{FF2B5EF4-FFF2-40B4-BE49-F238E27FC236}">
                <a16:creationId xmlns:a16="http://schemas.microsoft.com/office/drawing/2014/main" id="{CDE45E83-BC10-5222-ABD7-8C448BF3452B}"/>
              </a:ext>
            </a:extLst>
          </p:cNvPr>
          <p:cNvSpPr/>
          <p:nvPr/>
        </p:nvSpPr>
        <p:spPr>
          <a:xfrm>
            <a:off x="7748588" y="4581214"/>
            <a:ext cx="145473" cy="2307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9" name="Rectangle 8">
            <a:extLst>
              <a:ext uri="{FF2B5EF4-FFF2-40B4-BE49-F238E27FC236}">
                <a16:creationId xmlns:a16="http://schemas.microsoft.com/office/drawing/2014/main" id="{ACEAF717-95F3-E474-7386-5AD2BC2F5766}"/>
              </a:ext>
            </a:extLst>
          </p:cNvPr>
          <p:cNvSpPr/>
          <p:nvPr/>
        </p:nvSpPr>
        <p:spPr>
          <a:xfrm>
            <a:off x="512494" y="5451630"/>
            <a:ext cx="6848169" cy="261610"/>
          </a:xfrm>
          <a:prstGeom prst="rect">
            <a:avLst/>
          </a:prstGeom>
        </p:spPr>
        <p:txBody>
          <a:bodyPr wrap="square">
            <a:spAutoFit/>
          </a:bodyPr>
          <a:lstStyle/>
          <a:p>
            <a:r>
              <a:rPr lang="nl-BE" sz="1050">
                <a:solidFill>
                  <a:prstClr val="black"/>
                </a:solidFill>
              </a:rPr>
              <a:t>Bron : NBB</a:t>
            </a:r>
            <a:endParaRPr lang="en-GB" sz="1050">
              <a:solidFill>
                <a:prstClr val="black"/>
              </a:solidFill>
            </a:endParaRPr>
          </a:p>
        </p:txBody>
      </p:sp>
      <p:sp>
        <p:nvSpPr>
          <p:cNvPr id="6" name="Footer Placeholder 2">
            <a:extLst>
              <a:ext uri="{FF2B5EF4-FFF2-40B4-BE49-F238E27FC236}">
                <a16:creationId xmlns:a16="http://schemas.microsoft.com/office/drawing/2014/main" id="{7B19822E-C6D1-F322-910A-74E377DEFEA2}"/>
              </a:ext>
            </a:extLst>
          </p:cNvPr>
          <p:cNvSpPr txBox="1">
            <a:spLocks/>
          </p:cNvSpPr>
          <p:nvPr/>
        </p:nvSpPr>
        <p:spPr>
          <a:xfrm>
            <a:off x="5116749" y="6401888"/>
            <a:ext cx="3522860" cy="165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900" dirty="0">
                <a:solidFill>
                  <a:srgbClr val="7BB5E7"/>
                </a:solidFill>
              </a:rPr>
              <a:t>Platform Financiering van Ondernemingen – 1 maart 2026</a:t>
            </a:r>
            <a:endParaRPr lang="en-US" sz="900" dirty="0">
              <a:solidFill>
                <a:srgbClr val="7BB5E7"/>
              </a:solidFill>
            </a:endParaRPr>
          </a:p>
        </p:txBody>
      </p:sp>
      <p:pic>
        <p:nvPicPr>
          <p:cNvPr id="7" name="Picture 6">
            <a:extLst>
              <a:ext uri="{FF2B5EF4-FFF2-40B4-BE49-F238E27FC236}">
                <a16:creationId xmlns:a16="http://schemas.microsoft.com/office/drawing/2014/main" id="{87A9831D-797A-E3FD-9703-878459169554}"/>
              </a:ext>
            </a:extLst>
          </p:cNvPr>
          <p:cNvPicPr>
            <a:picLocks noChangeAspect="1"/>
          </p:cNvPicPr>
          <p:nvPr/>
        </p:nvPicPr>
        <p:blipFill>
          <a:blip r:embed="rId3"/>
          <a:stretch>
            <a:fillRect/>
          </a:stretch>
        </p:blipFill>
        <p:spPr>
          <a:xfrm>
            <a:off x="596213" y="2319972"/>
            <a:ext cx="7951574" cy="3032053"/>
          </a:xfrm>
          <a:prstGeom prst="rect">
            <a:avLst/>
          </a:prstGeom>
        </p:spPr>
      </p:pic>
    </p:spTree>
    <p:extLst>
      <p:ext uri="{BB962C8B-B14F-4D97-AF65-F5344CB8AC3E}">
        <p14:creationId xmlns:p14="http://schemas.microsoft.com/office/powerpoint/2010/main" val="29545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8100" y="2483883"/>
            <a:ext cx="8227800" cy="1332000"/>
          </a:xfrm>
        </p:spPr>
        <p:txBody>
          <a:bodyPr/>
          <a:lstStyle/>
          <a:p>
            <a:pPr algn="ctr"/>
            <a:r>
              <a:rPr lang="nl-BE"/>
              <a:t>Alternatieve financieringsmiddelen</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nl-BE" sz="1100" b="0" i="0" u="none" strike="noStrike" kern="1200" cap="none" spc="0" normalizeH="0" baseline="0" noProof="0" smtClean="0">
                <a:ln>
                  <a:noFill/>
                </a:ln>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BE" sz="1100" b="0" i="0" u="none" strike="noStrike" kern="1200" cap="none" spc="0" normalizeH="0" baseline="0" noProof="0">
              <a:ln>
                <a:noFill/>
              </a:ln>
              <a:effectLst/>
              <a:uLnTx/>
              <a:uFillTx/>
              <a:latin typeface="Arial" pitchFamily="34" charset="0"/>
              <a:ea typeface="+mn-ea"/>
              <a:cs typeface="Arial" pitchFamily="34" charset="0"/>
            </a:endParaRPr>
          </a:p>
        </p:txBody>
      </p:sp>
      <p:sp>
        <p:nvSpPr>
          <p:cNvPr id="5" name="Footer Placeholder 2">
            <a:extLst>
              <a:ext uri="{FF2B5EF4-FFF2-40B4-BE49-F238E27FC236}">
                <a16:creationId xmlns:a16="http://schemas.microsoft.com/office/drawing/2014/main" id="{C8CA8D16-8A8B-5DEC-88D4-C51AD9F8CBC7}"/>
              </a:ext>
            </a:extLst>
          </p:cNvPr>
          <p:cNvSpPr txBox="1">
            <a:spLocks/>
          </p:cNvSpPr>
          <p:nvPr/>
        </p:nvSpPr>
        <p:spPr>
          <a:xfrm>
            <a:off x="5116749" y="6401888"/>
            <a:ext cx="3522860" cy="165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900" dirty="0">
                <a:solidFill>
                  <a:schemeClr val="bg1"/>
                </a:solidFill>
              </a:rPr>
              <a:t>Platform Financiering van Ondernemingen – 1 maart 2026</a:t>
            </a:r>
            <a:endParaRPr lang="en-US" sz="900" dirty="0">
              <a:solidFill>
                <a:schemeClr val="bg1"/>
              </a:solidFill>
            </a:endParaRPr>
          </a:p>
        </p:txBody>
      </p:sp>
    </p:spTree>
    <p:extLst>
      <p:ext uri="{BB962C8B-B14F-4D97-AF65-F5344CB8AC3E}">
        <p14:creationId xmlns:p14="http://schemas.microsoft.com/office/powerpoint/2010/main" val="50172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122" y="175610"/>
            <a:ext cx="8412753" cy="1723549"/>
          </a:xfrm>
        </p:spPr>
        <p:txBody>
          <a:bodyPr/>
          <a:lstStyle/>
          <a:p>
            <a:r>
              <a:rPr lang="nl-BE" b="1" noProof="0">
                <a:solidFill>
                  <a:srgbClr val="76BCE9"/>
                </a:solidFill>
              </a:rPr>
              <a:t>Leasing</a:t>
            </a:r>
            <a:r>
              <a:rPr lang="nl-BE" noProof="0">
                <a:solidFill>
                  <a:srgbClr val="76BCE9"/>
                </a:solidFill>
              </a:rPr>
              <a:t>: externe en alternatieve financieringsbron die steeds belangrijker wordt voor starters en kleine ondernemingen</a:t>
            </a:r>
            <a:br>
              <a:rPr lang="nl-BE" noProof="0"/>
            </a:br>
            <a:endParaRPr lang="nl-BE" noProof="0"/>
          </a:p>
        </p:txBody>
      </p:sp>
      <p:sp>
        <p:nvSpPr>
          <p:cNvPr id="5" name="Slide Number Placeholder 4"/>
          <p:cNvSpPr>
            <a:spLocks noGrp="1"/>
          </p:cNvSpPr>
          <p:nvPr>
            <p:ph type="sldNum" sz="quarter" idx="4"/>
          </p:nvPr>
        </p:nvSpPr>
        <p:spPr/>
        <p:txBody>
          <a:bodyPr/>
          <a:lstStyle/>
          <a:p>
            <a:fld id="{B6F15528-21DE-4FAA-801E-634DDDAF4B2B}" type="slidenum">
              <a:rPr lang="nl-BE" smtClean="0"/>
              <a:pPr/>
              <a:t>16</a:t>
            </a:fld>
            <a:endParaRPr lang="nl-BE"/>
          </a:p>
        </p:txBody>
      </p:sp>
      <p:sp>
        <p:nvSpPr>
          <p:cNvPr id="8" name="TextBox 7"/>
          <p:cNvSpPr txBox="1"/>
          <p:nvPr/>
        </p:nvSpPr>
        <p:spPr>
          <a:xfrm>
            <a:off x="1671815" y="5468451"/>
            <a:ext cx="4843072" cy="230824"/>
          </a:xfrm>
          <a:prstGeom prst="rect">
            <a:avLst/>
          </a:prstGeom>
          <a:noFill/>
        </p:spPr>
        <p:txBody>
          <a:bodyPr wrap="square" lIns="91433" tIns="45716" rIns="91433" bIns="45716" rtlCol="0">
            <a:spAutoFit/>
          </a:bodyPr>
          <a:lstStyle/>
          <a:p>
            <a:r>
              <a:rPr lang="nl-BE" sz="900" dirty="0">
                <a:latin typeface="Arial" pitchFamily="34" charset="0"/>
                <a:cs typeface="Arial" pitchFamily="34" charset="0"/>
              </a:rPr>
              <a:t>Bron: Febelfin</a:t>
            </a:r>
          </a:p>
        </p:txBody>
      </p:sp>
      <p:sp>
        <p:nvSpPr>
          <p:cNvPr id="3" name="Footer Placeholder 2">
            <a:extLst>
              <a:ext uri="{FF2B5EF4-FFF2-40B4-BE49-F238E27FC236}">
                <a16:creationId xmlns:a16="http://schemas.microsoft.com/office/drawing/2014/main" id="{25C9D13C-E6FE-D743-F937-6EBCA72F3275}"/>
              </a:ext>
            </a:extLst>
          </p:cNvPr>
          <p:cNvSpPr txBox="1">
            <a:spLocks/>
          </p:cNvSpPr>
          <p:nvPr/>
        </p:nvSpPr>
        <p:spPr>
          <a:xfrm>
            <a:off x="5116749" y="6401888"/>
            <a:ext cx="3522860" cy="165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900" dirty="0">
                <a:solidFill>
                  <a:srgbClr val="7BB5E7"/>
                </a:solidFill>
              </a:rPr>
              <a:t>Platform Financiering van Ondernemingen – 1 maart 2026</a:t>
            </a:r>
            <a:endParaRPr lang="en-US" sz="900" dirty="0">
              <a:solidFill>
                <a:srgbClr val="7BB5E7"/>
              </a:solidFill>
            </a:endParaRPr>
          </a:p>
        </p:txBody>
      </p:sp>
      <p:pic>
        <p:nvPicPr>
          <p:cNvPr id="10" name="Content Placeholder 9">
            <a:extLst>
              <a:ext uri="{FF2B5EF4-FFF2-40B4-BE49-F238E27FC236}">
                <a16:creationId xmlns:a16="http://schemas.microsoft.com/office/drawing/2014/main" id="{92FC3428-7783-B6ED-81F7-271CFEB3CC1F}"/>
              </a:ext>
            </a:extLst>
          </p:cNvPr>
          <p:cNvPicPr>
            <a:picLocks noGrp="1" noChangeAspect="1"/>
          </p:cNvPicPr>
          <p:nvPr>
            <p:ph idx="1"/>
          </p:nvPr>
        </p:nvPicPr>
        <p:blipFill>
          <a:blip r:embed="rId2"/>
          <a:stretch>
            <a:fillRect/>
          </a:stretch>
        </p:blipFill>
        <p:spPr>
          <a:xfrm>
            <a:off x="1766933" y="1728935"/>
            <a:ext cx="5610134" cy="3662937"/>
          </a:xfrm>
          <a:prstGeom prst="rect">
            <a:avLst/>
          </a:prstGeom>
        </p:spPr>
      </p:pic>
    </p:spTree>
    <p:extLst>
      <p:ext uri="{BB962C8B-B14F-4D97-AF65-F5344CB8AC3E}">
        <p14:creationId xmlns:p14="http://schemas.microsoft.com/office/powerpoint/2010/main" val="25853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B6F15528-21DE-4FAA-801E-634DDDAF4B2B}" type="slidenum">
              <a:rPr lang="nl-BE" smtClean="0"/>
              <a:pPr/>
              <a:t>17</a:t>
            </a:fld>
            <a:endParaRPr lang="nl-BE"/>
          </a:p>
        </p:txBody>
      </p:sp>
      <p:sp>
        <p:nvSpPr>
          <p:cNvPr id="7" name="TextBox 6"/>
          <p:cNvSpPr txBox="1"/>
          <p:nvPr/>
        </p:nvSpPr>
        <p:spPr>
          <a:xfrm>
            <a:off x="1412420" y="5732725"/>
            <a:ext cx="4843072" cy="507823"/>
          </a:xfrm>
          <a:prstGeom prst="rect">
            <a:avLst/>
          </a:prstGeom>
          <a:noFill/>
        </p:spPr>
        <p:txBody>
          <a:bodyPr wrap="square" lIns="91433" tIns="45716" rIns="91433" bIns="45716" rtlCol="0">
            <a:spAutoFit/>
          </a:bodyPr>
          <a:lstStyle/>
          <a:p>
            <a:r>
              <a:rPr lang="nl-BE" sz="900" dirty="0">
                <a:latin typeface="Arial" pitchFamily="34" charset="0"/>
                <a:cs typeface="Arial" pitchFamily="34" charset="0"/>
              </a:rPr>
              <a:t>(1) Op basis van de trimestriële leasingstatistieken</a:t>
            </a:r>
            <a:br>
              <a:rPr lang="nl-BE" sz="900" dirty="0">
                <a:latin typeface="Arial" pitchFamily="34" charset="0"/>
                <a:cs typeface="Arial" pitchFamily="34" charset="0"/>
              </a:rPr>
            </a:br>
            <a:br>
              <a:rPr lang="nl-BE" sz="900" dirty="0">
                <a:latin typeface="Arial" pitchFamily="34" charset="0"/>
                <a:cs typeface="Arial" pitchFamily="34" charset="0"/>
              </a:rPr>
            </a:br>
            <a:r>
              <a:rPr lang="nl-BE" sz="900" dirty="0">
                <a:latin typeface="Arial" pitchFamily="34" charset="0"/>
                <a:cs typeface="Arial" pitchFamily="34" charset="0"/>
              </a:rPr>
              <a:t>Bron: Febelfin </a:t>
            </a:r>
          </a:p>
        </p:txBody>
      </p:sp>
      <p:sp>
        <p:nvSpPr>
          <p:cNvPr id="12" name="Title 1"/>
          <p:cNvSpPr txBox="1">
            <a:spLocks/>
          </p:cNvSpPr>
          <p:nvPr/>
        </p:nvSpPr>
        <p:spPr>
          <a:xfrm>
            <a:off x="203084" y="206880"/>
            <a:ext cx="8712318" cy="1723549"/>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800" kern="1200" baseline="0">
                <a:solidFill>
                  <a:schemeClr val="tx2"/>
                </a:solidFill>
                <a:latin typeface="Arial" pitchFamily="34" charset="0"/>
                <a:ea typeface="+mj-ea"/>
                <a:cs typeface="Arial" pitchFamily="34" charset="0"/>
              </a:defRPr>
            </a:lvl1pPr>
          </a:lstStyle>
          <a:p>
            <a:r>
              <a:rPr lang="fr-BE" b="1">
                <a:solidFill>
                  <a:srgbClr val="76BCE9"/>
                </a:solidFill>
              </a:rPr>
              <a:t>Leasing</a:t>
            </a:r>
            <a:r>
              <a:rPr lang="fr-BE">
                <a:solidFill>
                  <a:srgbClr val="76BCE9"/>
                </a:solidFill>
              </a:rPr>
              <a:t>: </a:t>
            </a:r>
            <a:r>
              <a:rPr lang="nl-NL">
                <a:solidFill>
                  <a:srgbClr val="76BCE9"/>
                </a:solidFill>
              </a:rPr>
              <a:t>externe en alternatieve financieringsbron die steeds belangrijker wordt voor starters en kleine ondernemingen</a:t>
            </a:r>
            <a:br>
              <a:rPr lang="fr-BE">
                <a:solidFill>
                  <a:schemeClr val="tx1"/>
                </a:solidFill>
              </a:rPr>
            </a:br>
            <a:endParaRPr lang="fr-BE">
              <a:solidFill>
                <a:schemeClr val="tx1"/>
              </a:solidFill>
            </a:endParaRPr>
          </a:p>
        </p:txBody>
      </p:sp>
      <p:sp>
        <p:nvSpPr>
          <p:cNvPr id="2" name="Footer Placeholder 2">
            <a:extLst>
              <a:ext uri="{FF2B5EF4-FFF2-40B4-BE49-F238E27FC236}">
                <a16:creationId xmlns:a16="http://schemas.microsoft.com/office/drawing/2014/main" id="{DE153F77-B0AD-83BD-B7BD-29D974AF5282}"/>
              </a:ext>
            </a:extLst>
          </p:cNvPr>
          <p:cNvSpPr txBox="1">
            <a:spLocks/>
          </p:cNvSpPr>
          <p:nvPr/>
        </p:nvSpPr>
        <p:spPr>
          <a:xfrm>
            <a:off x="5116749" y="6401888"/>
            <a:ext cx="3522860" cy="165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900" dirty="0">
                <a:solidFill>
                  <a:srgbClr val="7BB5E7"/>
                </a:solidFill>
              </a:rPr>
              <a:t>Platform Financiering van Ondernemingen – 1 maart 2026</a:t>
            </a:r>
            <a:endParaRPr lang="en-US" sz="900" dirty="0">
              <a:solidFill>
                <a:srgbClr val="7BB5E7"/>
              </a:solidFill>
            </a:endParaRPr>
          </a:p>
        </p:txBody>
      </p:sp>
      <p:pic>
        <p:nvPicPr>
          <p:cNvPr id="6" name="Picture 5">
            <a:extLst>
              <a:ext uri="{FF2B5EF4-FFF2-40B4-BE49-F238E27FC236}">
                <a16:creationId xmlns:a16="http://schemas.microsoft.com/office/drawing/2014/main" id="{54DC4F99-A09E-408E-5632-AF46F2AB5AB9}"/>
              </a:ext>
            </a:extLst>
          </p:cNvPr>
          <p:cNvPicPr>
            <a:picLocks noChangeAspect="1"/>
          </p:cNvPicPr>
          <p:nvPr/>
        </p:nvPicPr>
        <p:blipFill>
          <a:blip r:embed="rId2"/>
          <a:stretch>
            <a:fillRect/>
          </a:stretch>
        </p:blipFill>
        <p:spPr>
          <a:xfrm>
            <a:off x="1412420" y="1606991"/>
            <a:ext cx="6293646" cy="4109212"/>
          </a:xfrm>
          <a:prstGeom prst="rect">
            <a:avLst/>
          </a:prstGeom>
        </p:spPr>
      </p:pic>
    </p:spTree>
    <p:extLst>
      <p:ext uri="{BB962C8B-B14F-4D97-AF65-F5344CB8AC3E}">
        <p14:creationId xmlns:p14="http://schemas.microsoft.com/office/powerpoint/2010/main" val="42220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B6F15528-21DE-4FAA-801E-634DDDAF4B2B}" type="slidenum">
              <a:rPr lang="nl-BE" smtClean="0"/>
              <a:pPr/>
              <a:t>18</a:t>
            </a:fld>
            <a:endParaRPr lang="nl-BE"/>
          </a:p>
        </p:txBody>
      </p:sp>
      <p:sp>
        <p:nvSpPr>
          <p:cNvPr id="6" name="TextBox 5"/>
          <p:cNvSpPr txBox="1"/>
          <p:nvPr/>
        </p:nvSpPr>
        <p:spPr>
          <a:xfrm>
            <a:off x="971550" y="985994"/>
            <a:ext cx="7218218" cy="408623"/>
          </a:xfrm>
          <a:prstGeom prst="roundRect">
            <a:avLst/>
          </a:prstGeom>
          <a:solidFill>
            <a:srgbClr val="7BB5E7"/>
          </a:solidFill>
          <a:ln>
            <a:solidFill>
              <a:srgbClr val="7BB5E7"/>
            </a:solid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nl-BE">
                <a:solidFill>
                  <a:prstClr val="white"/>
                </a:solidFill>
                <a:cs typeface="Arial" pitchFamily="34" charset="0"/>
              </a:rPr>
              <a:t>Ten opzichte van </a:t>
            </a:r>
            <a:r>
              <a:rPr lang="nl-BE" dirty="0">
                <a:solidFill>
                  <a:prstClr val="white"/>
                </a:solidFill>
                <a:cs typeface="Arial" pitchFamily="34" charset="0"/>
              </a:rPr>
              <a:t>2024 </a:t>
            </a:r>
            <a:r>
              <a:rPr lang="nl-BE">
                <a:solidFill>
                  <a:prstClr val="white"/>
                </a:solidFill>
                <a:cs typeface="Arial" pitchFamily="34" charset="0"/>
              </a:rPr>
              <a:t>steeg de turnover in </a:t>
            </a:r>
            <a:r>
              <a:rPr lang="nl-BE" dirty="0">
                <a:solidFill>
                  <a:prstClr val="white"/>
                </a:solidFill>
                <a:cs typeface="Arial" pitchFamily="34" charset="0"/>
              </a:rPr>
              <a:t>2025</a:t>
            </a:r>
            <a:r>
              <a:rPr lang="nl-BE">
                <a:solidFill>
                  <a:prstClr val="white"/>
                </a:solidFill>
                <a:cs typeface="Arial" pitchFamily="34" charset="0"/>
              </a:rPr>
              <a:t> met 6,5%</a:t>
            </a:r>
            <a:endParaRPr lang="nl-BE" b="1" u="sng">
              <a:solidFill>
                <a:prstClr val="white"/>
              </a:solidFill>
              <a:cs typeface="Arial" pitchFamily="34" charset="0"/>
            </a:endParaRPr>
          </a:p>
        </p:txBody>
      </p:sp>
      <p:sp>
        <p:nvSpPr>
          <p:cNvPr id="7" name="TextBox 6"/>
          <p:cNvSpPr txBox="1"/>
          <p:nvPr/>
        </p:nvSpPr>
        <p:spPr>
          <a:xfrm>
            <a:off x="1067942" y="6126930"/>
            <a:ext cx="6154559" cy="230824"/>
          </a:xfrm>
          <a:prstGeom prst="rect">
            <a:avLst/>
          </a:prstGeom>
          <a:noFill/>
        </p:spPr>
        <p:txBody>
          <a:bodyPr wrap="square" lIns="91433" tIns="45716" rIns="91433" bIns="45716" rtlCol="0">
            <a:spAutoFit/>
          </a:bodyPr>
          <a:lstStyle/>
          <a:p>
            <a:r>
              <a:rPr lang="nl-BE" sz="900">
                <a:latin typeface="Arial" pitchFamily="34" charset="0"/>
                <a:cs typeface="Arial" pitchFamily="34" charset="0"/>
              </a:rPr>
              <a:t>Bron: Febelfin</a:t>
            </a:r>
          </a:p>
        </p:txBody>
      </p:sp>
      <p:sp>
        <p:nvSpPr>
          <p:cNvPr id="10" name="Title 1"/>
          <p:cNvSpPr txBox="1">
            <a:spLocks/>
          </p:cNvSpPr>
          <p:nvPr/>
        </p:nvSpPr>
        <p:spPr>
          <a:xfrm>
            <a:off x="409576" y="336010"/>
            <a:ext cx="8229600" cy="430887"/>
          </a:xfrm>
          <a:prstGeom prst="rect">
            <a:avLst/>
          </a:prstGeom>
        </p:spPr>
        <p:txBody>
          <a:bodyPr vert="horz" lIns="0" tIns="0" rIns="0" bIns="0" rtlCol="0" anchor="t" anchorCtr="0">
            <a:spAutoFit/>
          </a:bodyPr>
          <a:lstStyle>
            <a:lvl1pPr algn="l" defTabSz="914400" rtl="0" eaLnBrk="1" latinLnBrk="0" hangingPunct="1">
              <a:spcBef>
                <a:spcPct val="0"/>
              </a:spcBef>
              <a:buNone/>
              <a:defRPr sz="2800" kern="1200" baseline="0">
                <a:solidFill>
                  <a:schemeClr val="tx2"/>
                </a:solidFill>
                <a:latin typeface="Arial" pitchFamily="34" charset="0"/>
                <a:ea typeface="+mj-ea"/>
                <a:cs typeface="Arial" pitchFamily="34" charset="0"/>
              </a:defRPr>
            </a:lvl1pPr>
          </a:lstStyle>
          <a:p>
            <a:r>
              <a:rPr lang="fr-BE" err="1">
                <a:solidFill>
                  <a:srgbClr val="76BCE9"/>
                </a:solidFill>
              </a:rPr>
              <a:t>Andere</a:t>
            </a:r>
            <a:r>
              <a:rPr lang="fr-BE">
                <a:solidFill>
                  <a:srgbClr val="76BCE9"/>
                </a:solidFill>
              </a:rPr>
              <a:t> </a:t>
            </a:r>
            <a:r>
              <a:rPr lang="fr-BE" err="1">
                <a:solidFill>
                  <a:srgbClr val="76BCE9"/>
                </a:solidFill>
              </a:rPr>
              <a:t>alternatieve</a:t>
            </a:r>
            <a:r>
              <a:rPr lang="fr-BE">
                <a:solidFill>
                  <a:srgbClr val="76BCE9"/>
                </a:solidFill>
              </a:rPr>
              <a:t> </a:t>
            </a:r>
            <a:r>
              <a:rPr lang="fr-BE" err="1">
                <a:solidFill>
                  <a:srgbClr val="76BCE9"/>
                </a:solidFill>
              </a:rPr>
              <a:t>financieringsbron</a:t>
            </a:r>
            <a:r>
              <a:rPr lang="fr-BE">
                <a:solidFill>
                  <a:srgbClr val="76BCE9"/>
                </a:solidFill>
              </a:rPr>
              <a:t>: </a:t>
            </a:r>
            <a:r>
              <a:rPr lang="fr-BE" b="1">
                <a:solidFill>
                  <a:srgbClr val="76BCE9"/>
                </a:solidFill>
              </a:rPr>
              <a:t>factoring </a:t>
            </a:r>
          </a:p>
        </p:txBody>
      </p:sp>
      <p:sp>
        <p:nvSpPr>
          <p:cNvPr id="2" name="Footer Placeholder 2">
            <a:extLst>
              <a:ext uri="{FF2B5EF4-FFF2-40B4-BE49-F238E27FC236}">
                <a16:creationId xmlns:a16="http://schemas.microsoft.com/office/drawing/2014/main" id="{E776D617-9F28-E8AC-374D-EB35F6A6FF77}"/>
              </a:ext>
            </a:extLst>
          </p:cNvPr>
          <p:cNvSpPr txBox="1">
            <a:spLocks/>
          </p:cNvSpPr>
          <p:nvPr/>
        </p:nvSpPr>
        <p:spPr>
          <a:xfrm>
            <a:off x="5116749" y="6401888"/>
            <a:ext cx="3522860" cy="165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900" dirty="0">
                <a:solidFill>
                  <a:srgbClr val="7BB5E7"/>
                </a:solidFill>
              </a:rPr>
              <a:t>Platform Financiering van Ondernemingen – 1 maart 2026</a:t>
            </a:r>
            <a:endParaRPr lang="en-US" sz="900" dirty="0">
              <a:solidFill>
                <a:srgbClr val="7BB5E7"/>
              </a:solidFill>
            </a:endParaRPr>
          </a:p>
        </p:txBody>
      </p:sp>
      <p:pic>
        <p:nvPicPr>
          <p:cNvPr id="4" name="Picture 3">
            <a:extLst>
              <a:ext uri="{FF2B5EF4-FFF2-40B4-BE49-F238E27FC236}">
                <a16:creationId xmlns:a16="http://schemas.microsoft.com/office/drawing/2014/main" id="{3D9748EF-25B5-B6ED-4AC1-FDCF4FF2057F}"/>
              </a:ext>
            </a:extLst>
          </p:cNvPr>
          <p:cNvPicPr>
            <a:picLocks noChangeAspect="1"/>
          </p:cNvPicPr>
          <p:nvPr/>
        </p:nvPicPr>
        <p:blipFill>
          <a:blip r:embed="rId2"/>
          <a:stretch>
            <a:fillRect/>
          </a:stretch>
        </p:blipFill>
        <p:spPr>
          <a:xfrm>
            <a:off x="1217768" y="1551239"/>
            <a:ext cx="6725782" cy="4391359"/>
          </a:xfrm>
          <a:prstGeom prst="rect">
            <a:avLst/>
          </a:prstGeom>
        </p:spPr>
      </p:pic>
    </p:spTree>
    <p:extLst>
      <p:ext uri="{BB962C8B-B14F-4D97-AF65-F5344CB8AC3E}">
        <p14:creationId xmlns:p14="http://schemas.microsoft.com/office/powerpoint/2010/main" val="161705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115"/>
            <a:ext cx="8229600" cy="861774"/>
          </a:xfrm>
        </p:spPr>
        <p:txBody>
          <a:bodyPr/>
          <a:lstStyle/>
          <a:p>
            <a:r>
              <a:rPr lang="nl-BE" noProof="0">
                <a:solidFill>
                  <a:srgbClr val="76BCE9"/>
                </a:solidFill>
              </a:rPr>
              <a:t>Evolutie uitstaande bedragen vastrentende effecten op meer dan 1 jaar (in </a:t>
            </a:r>
            <a:r>
              <a:rPr lang="nl-BE" noProof="0" err="1">
                <a:solidFill>
                  <a:srgbClr val="76BCE9"/>
                </a:solidFill>
              </a:rPr>
              <a:t>mia</a:t>
            </a:r>
            <a:r>
              <a:rPr lang="nl-BE" noProof="0">
                <a:solidFill>
                  <a:srgbClr val="76BCE9"/>
                </a:solidFill>
              </a:rPr>
              <a:t> EUR)</a:t>
            </a:r>
          </a:p>
        </p:txBody>
      </p:sp>
      <p:sp>
        <p:nvSpPr>
          <p:cNvPr id="5" name="Slide Number Placeholder 4"/>
          <p:cNvSpPr>
            <a:spLocks noGrp="1"/>
          </p:cNvSpPr>
          <p:nvPr>
            <p:ph type="sldNum" sz="quarter" idx="4"/>
          </p:nvPr>
        </p:nvSpPr>
        <p:spPr/>
        <p:txBody>
          <a:bodyPr/>
          <a:lstStyle/>
          <a:p>
            <a:fld id="{B6F15528-21DE-4FAA-801E-634DDDAF4B2B}" type="slidenum">
              <a:rPr lang="nl-BE" smtClean="0"/>
              <a:pPr/>
              <a:t>19</a:t>
            </a:fld>
            <a:endParaRPr lang="nl-BE"/>
          </a:p>
        </p:txBody>
      </p:sp>
      <p:sp>
        <p:nvSpPr>
          <p:cNvPr id="6" name="Rounded Rectangle 5"/>
          <p:cNvSpPr/>
          <p:nvPr/>
        </p:nvSpPr>
        <p:spPr>
          <a:xfrm>
            <a:off x="457200" y="1315584"/>
            <a:ext cx="8059272" cy="583670"/>
          </a:xfrm>
          <a:prstGeom prst="roundRect">
            <a:avLst/>
          </a:prstGeom>
          <a:solidFill>
            <a:srgbClr val="7BB5E7"/>
          </a:solidFill>
          <a:ln>
            <a:solidFill>
              <a:srgbClr val="7BB5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00">
                <a:effectLst/>
                <a:latin typeface="Calibri" panose="020F0502020204030204" pitchFamily="34" charset="0"/>
                <a:ea typeface="Calibri" panose="020F0502020204030204" pitchFamily="34" charset="0"/>
              </a:rPr>
              <a:t>De rechtstreekse uitgifte van schuldbewijzen is sinds 2023 opnieuw </a:t>
            </a:r>
            <a:r>
              <a:rPr lang="nl-NL">
                <a:latin typeface="Calibri" panose="020F0502020204030204" pitchFamily="34" charset="0"/>
                <a:ea typeface="Calibri" panose="020F0502020204030204" pitchFamily="34" charset="0"/>
              </a:rPr>
              <a:t>aan het groeien</a:t>
            </a:r>
            <a:endParaRPr lang="nl-BE"/>
          </a:p>
        </p:txBody>
      </p:sp>
      <p:sp>
        <p:nvSpPr>
          <p:cNvPr id="8" name="TextBox 7"/>
          <p:cNvSpPr txBox="1"/>
          <p:nvPr/>
        </p:nvSpPr>
        <p:spPr>
          <a:xfrm>
            <a:off x="1471825" y="6303705"/>
            <a:ext cx="2745731" cy="230824"/>
          </a:xfrm>
          <a:prstGeom prst="rect">
            <a:avLst/>
          </a:prstGeom>
          <a:noFill/>
        </p:spPr>
        <p:txBody>
          <a:bodyPr wrap="square" lIns="91433" tIns="45716" rIns="91433" bIns="45716" rtlCol="0">
            <a:spAutoFit/>
          </a:bodyPr>
          <a:lstStyle/>
          <a:p>
            <a:r>
              <a:rPr lang="fr-BE" sz="900">
                <a:latin typeface="Arial" pitchFamily="34" charset="0"/>
                <a:cs typeface="Arial" pitchFamily="34" charset="0"/>
              </a:rPr>
              <a:t>Bron: NBB</a:t>
            </a:r>
          </a:p>
        </p:txBody>
      </p:sp>
      <p:sp>
        <p:nvSpPr>
          <p:cNvPr id="3" name="Footer Placeholder 2">
            <a:extLst>
              <a:ext uri="{FF2B5EF4-FFF2-40B4-BE49-F238E27FC236}">
                <a16:creationId xmlns:a16="http://schemas.microsoft.com/office/drawing/2014/main" id="{ECC43C04-5DC7-AA45-F902-B8879ABCCA52}"/>
              </a:ext>
            </a:extLst>
          </p:cNvPr>
          <p:cNvSpPr txBox="1">
            <a:spLocks/>
          </p:cNvSpPr>
          <p:nvPr/>
        </p:nvSpPr>
        <p:spPr>
          <a:xfrm>
            <a:off x="5116749" y="6401888"/>
            <a:ext cx="3522860" cy="165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900" dirty="0">
                <a:solidFill>
                  <a:srgbClr val="7BB5E7"/>
                </a:solidFill>
              </a:rPr>
              <a:t>Platform Financiering van Ondernemingen – 1 maart 2026</a:t>
            </a:r>
            <a:endParaRPr lang="en-US" sz="900" dirty="0">
              <a:solidFill>
                <a:srgbClr val="7BB5E7"/>
              </a:solidFill>
            </a:endParaRPr>
          </a:p>
        </p:txBody>
      </p:sp>
      <p:pic>
        <p:nvPicPr>
          <p:cNvPr id="7" name="Picture 6">
            <a:extLst>
              <a:ext uri="{FF2B5EF4-FFF2-40B4-BE49-F238E27FC236}">
                <a16:creationId xmlns:a16="http://schemas.microsoft.com/office/drawing/2014/main" id="{E755104C-2CC2-39F6-ED9B-73464AB39D13}"/>
              </a:ext>
            </a:extLst>
          </p:cNvPr>
          <p:cNvPicPr>
            <a:picLocks noChangeAspect="1"/>
          </p:cNvPicPr>
          <p:nvPr/>
        </p:nvPicPr>
        <p:blipFill>
          <a:blip r:embed="rId2"/>
          <a:stretch>
            <a:fillRect/>
          </a:stretch>
        </p:blipFill>
        <p:spPr>
          <a:xfrm>
            <a:off x="1581024" y="2194041"/>
            <a:ext cx="6186563" cy="4039295"/>
          </a:xfrm>
          <a:prstGeom prst="rect">
            <a:avLst/>
          </a:prstGeom>
        </p:spPr>
      </p:pic>
    </p:spTree>
    <p:extLst>
      <p:ext uri="{BB962C8B-B14F-4D97-AF65-F5344CB8AC3E}">
        <p14:creationId xmlns:p14="http://schemas.microsoft.com/office/powerpoint/2010/main" val="378197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B6F15528-21DE-4FAA-801E-634DDDAF4B2B}" type="slidenum">
              <a:rPr lang="nl-BE" smtClean="0"/>
              <a:pPr/>
              <a:t>2</a:t>
            </a:fld>
            <a:endParaRPr lang="nl-BE"/>
          </a:p>
        </p:txBody>
      </p:sp>
      <p:sp>
        <p:nvSpPr>
          <p:cNvPr id="6" name="TextBox 5"/>
          <p:cNvSpPr txBox="1"/>
          <p:nvPr/>
        </p:nvSpPr>
        <p:spPr>
          <a:xfrm>
            <a:off x="1246909" y="866716"/>
            <a:ext cx="6591472" cy="4524315"/>
          </a:xfrm>
          <a:prstGeom prst="rect">
            <a:avLst/>
          </a:prstGeom>
          <a:noFill/>
        </p:spPr>
        <p:txBody>
          <a:bodyPr wrap="square" lIns="91440" tIns="45720" rIns="91440" bIns="45720" rtlCol="0" anchor="t">
            <a:spAutoFit/>
          </a:bodyPr>
          <a:lstStyle/>
          <a:p>
            <a:r>
              <a:rPr lang="nl-BE">
                <a:solidFill>
                  <a:srgbClr val="393C50"/>
                </a:solidFill>
              </a:rPr>
              <a:t>Deze presentatie tracht enkele kerncijfers inzake ondernemingskrediet te bundelen om zo evoluties te kunnen analyseren en op te volgen. </a:t>
            </a:r>
          </a:p>
          <a:p>
            <a:endParaRPr lang="nl-BE">
              <a:solidFill>
                <a:srgbClr val="393C50"/>
              </a:solidFill>
            </a:endParaRPr>
          </a:p>
          <a:p>
            <a:r>
              <a:rPr lang="nl-BE">
                <a:solidFill>
                  <a:srgbClr val="393C50"/>
                </a:solidFill>
              </a:rPr>
              <a:t>Hiervoor wordt gebruik gemaakt van verschillende bronnen. Naast cijfers die de Nationale Bank van België ter beschikking stelt (Schema A), wordt ook gekeken naar de resultaten van de Kredietbarometer van Febelfin. </a:t>
            </a:r>
          </a:p>
          <a:p>
            <a:endParaRPr lang="nl-BE">
              <a:solidFill>
                <a:srgbClr val="393C50"/>
              </a:solidFill>
            </a:endParaRPr>
          </a:p>
          <a:p>
            <a:r>
              <a:rPr lang="nl-BE">
                <a:solidFill>
                  <a:srgbClr val="393C50"/>
                </a:solidFill>
              </a:rPr>
              <a:t>De bron staat telkens duidelijk vermeld onderaan de slide.</a:t>
            </a:r>
          </a:p>
          <a:p>
            <a:endParaRPr lang="nl-BE">
              <a:solidFill>
                <a:srgbClr val="393C50"/>
              </a:solidFill>
            </a:endParaRPr>
          </a:p>
          <a:p>
            <a:r>
              <a:rPr lang="nl-BE" b="1">
                <a:solidFill>
                  <a:srgbClr val="393C50"/>
                </a:solidFill>
              </a:rPr>
              <a:t>Hoewel deze bronnen elk heel valabel en relevant zijn kunnen deze </a:t>
            </a:r>
            <a:r>
              <a:rPr lang="nl-BE" b="1" u="sng">
                <a:solidFill>
                  <a:srgbClr val="393C50"/>
                </a:solidFill>
              </a:rPr>
              <a:t>niet</a:t>
            </a:r>
            <a:r>
              <a:rPr lang="nl-BE" b="1">
                <a:solidFill>
                  <a:srgbClr val="393C50"/>
                </a:solidFill>
              </a:rPr>
              <a:t> rechtstreeks met elkaar vergeleken worden daar de data toch verschillend zijn.</a:t>
            </a:r>
          </a:p>
          <a:p>
            <a:pPr marL="285750" indent="-285750">
              <a:buFontTx/>
              <a:buChar char="-"/>
            </a:pPr>
            <a:endParaRPr lang="nl-BE" b="1"/>
          </a:p>
          <a:p>
            <a:endParaRPr lang="nl-BE"/>
          </a:p>
        </p:txBody>
      </p:sp>
      <p:sp>
        <p:nvSpPr>
          <p:cNvPr id="2" name="Footer Placeholder 2">
            <a:extLst>
              <a:ext uri="{FF2B5EF4-FFF2-40B4-BE49-F238E27FC236}">
                <a16:creationId xmlns:a16="http://schemas.microsoft.com/office/drawing/2014/main" id="{1B8FC01E-ED79-C120-A224-204C470C2C1E}"/>
              </a:ext>
            </a:extLst>
          </p:cNvPr>
          <p:cNvSpPr txBox="1">
            <a:spLocks/>
          </p:cNvSpPr>
          <p:nvPr/>
        </p:nvSpPr>
        <p:spPr>
          <a:xfrm>
            <a:off x="5116749" y="6401888"/>
            <a:ext cx="3522860" cy="165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900" dirty="0">
                <a:solidFill>
                  <a:srgbClr val="7BB5E7"/>
                </a:solidFill>
              </a:rPr>
              <a:t>Platform Financiering van Ondernemingen – 1 maart 2026</a:t>
            </a:r>
            <a:endParaRPr lang="en-US" sz="900" dirty="0">
              <a:solidFill>
                <a:srgbClr val="7BB5E7"/>
              </a:solidFill>
            </a:endParaRPr>
          </a:p>
        </p:txBody>
      </p:sp>
    </p:spTree>
    <p:extLst>
      <p:ext uri="{BB962C8B-B14F-4D97-AF65-F5344CB8AC3E}">
        <p14:creationId xmlns:p14="http://schemas.microsoft.com/office/powerpoint/2010/main" val="301538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27AAD-EC51-47EF-B9D3-AAB2773D6967}"/>
              </a:ext>
            </a:extLst>
          </p:cNvPr>
          <p:cNvSpPr>
            <a:spLocks noGrp="1"/>
          </p:cNvSpPr>
          <p:nvPr>
            <p:ph type="title"/>
          </p:nvPr>
        </p:nvSpPr>
        <p:spPr/>
        <p:txBody>
          <a:bodyPr/>
          <a:lstStyle/>
          <a:p>
            <a:r>
              <a:rPr lang="nl-BE" noProof="0">
                <a:solidFill>
                  <a:srgbClr val="76BCE9"/>
                </a:solidFill>
              </a:rPr>
              <a:t>“Coup de </a:t>
            </a:r>
            <a:r>
              <a:rPr lang="nl-BE" noProof="0" err="1">
                <a:solidFill>
                  <a:srgbClr val="76BCE9"/>
                </a:solidFill>
              </a:rPr>
              <a:t>pouce</a:t>
            </a:r>
            <a:r>
              <a:rPr lang="nl-BE" noProof="0">
                <a:solidFill>
                  <a:srgbClr val="76BCE9"/>
                </a:solidFill>
              </a:rPr>
              <a:t>”-leningen (Waals Gewest)</a:t>
            </a:r>
          </a:p>
        </p:txBody>
      </p:sp>
      <p:sp>
        <p:nvSpPr>
          <p:cNvPr id="3" name="Content Placeholder 2">
            <a:extLst>
              <a:ext uri="{FF2B5EF4-FFF2-40B4-BE49-F238E27FC236}">
                <a16:creationId xmlns:a16="http://schemas.microsoft.com/office/drawing/2014/main" id="{1E8A9847-B6D9-4501-B6A2-887B916ED26C}"/>
              </a:ext>
            </a:extLst>
          </p:cNvPr>
          <p:cNvSpPr>
            <a:spLocks noGrp="1"/>
          </p:cNvSpPr>
          <p:nvPr>
            <p:ph idx="1"/>
          </p:nvPr>
        </p:nvSpPr>
        <p:spPr>
          <a:xfrm>
            <a:off x="457200" y="1173495"/>
            <a:ext cx="8229600" cy="4821238"/>
          </a:xfrm>
        </p:spPr>
        <p:txBody>
          <a:bodyPr/>
          <a:lstStyle/>
          <a:p>
            <a:pPr lvl="0">
              <a:lnSpc>
                <a:spcPct val="100000"/>
              </a:lnSpc>
              <a:defRPr/>
            </a:pPr>
            <a:r>
              <a:rPr lang="nl-BE" sz="1600" i="1" kern="0" noProof="0"/>
              <a:t>Periode 01/01/2023 – 27/08/2023</a:t>
            </a:r>
          </a:p>
          <a:p>
            <a:pPr lvl="0">
              <a:lnSpc>
                <a:spcPct val="100000"/>
              </a:lnSpc>
              <a:defRPr/>
            </a:pPr>
            <a:endParaRPr lang="nl-BE" sz="1600" i="1" kern="0" noProof="0"/>
          </a:p>
          <a:p>
            <a:pPr lvl="0">
              <a:lnSpc>
                <a:spcPct val="100000"/>
              </a:lnSpc>
              <a:defRPr/>
            </a:pPr>
            <a:endParaRPr lang="nl-BE" sz="1600" kern="0" noProof="0"/>
          </a:p>
          <a:p>
            <a:pPr marL="285750" lvl="0" indent="-285750">
              <a:buFontTx/>
              <a:buChar char="-"/>
              <a:defRPr/>
            </a:pPr>
            <a:r>
              <a:rPr lang="nl-BE" sz="1600" kern="0" noProof="0"/>
              <a:t>Via 1.231 leningen werd er door 200 </a:t>
            </a:r>
            <a:r>
              <a:rPr lang="nl-BE" sz="1600" kern="0" noProof="0" err="1"/>
              <a:t>KMO’s</a:t>
            </a:r>
            <a:r>
              <a:rPr lang="nl-BE" sz="1600" kern="0" noProof="0"/>
              <a:t> 8.784.961 euro opgehaald</a:t>
            </a:r>
          </a:p>
          <a:p>
            <a:pPr marL="285750" lvl="0" indent="-285750">
              <a:buFontTx/>
              <a:buChar char="-"/>
              <a:defRPr/>
            </a:pPr>
            <a:endParaRPr lang="nl-BE" sz="1600" kern="0" noProof="0"/>
          </a:p>
          <a:p>
            <a:pPr marL="285750" lvl="0" indent="-285750">
              <a:buFontTx/>
              <a:buChar char="-"/>
              <a:defRPr/>
            </a:pPr>
            <a:endParaRPr lang="nl-BE" sz="1600" kern="0"/>
          </a:p>
          <a:p>
            <a:pPr marL="285750" lvl="0" indent="-285750">
              <a:buFontTx/>
              <a:buChar char="-"/>
              <a:defRPr/>
            </a:pPr>
            <a:endParaRPr lang="nl-BE" sz="1600" kern="0" noProof="0"/>
          </a:p>
          <a:p>
            <a:pPr marL="285750" lvl="0" indent="-285750">
              <a:buFontTx/>
              <a:buChar char="-"/>
              <a:defRPr/>
            </a:pPr>
            <a:endParaRPr lang="nl-BE" sz="1600" kern="0"/>
          </a:p>
          <a:p>
            <a:pPr lvl="0">
              <a:defRPr/>
            </a:pPr>
            <a:endParaRPr lang="nl-BE" sz="1600" kern="0" noProof="0"/>
          </a:p>
          <a:p>
            <a:pPr marL="742950" lvl="1" indent="-285750">
              <a:lnSpc>
                <a:spcPct val="100000"/>
              </a:lnSpc>
              <a:buFontTx/>
              <a:buChar char="-"/>
              <a:defRPr/>
            </a:pPr>
            <a:endParaRPr lang="nl-BE" sz="1600" kern="0" noProof="0"/>
          </a:p>
          <a:p>
            <a:pPr marL="285750" lvl="0" indent="-285750">
              <a:lnSpc>
                <a:spcPct val="100000"/>
              </a:lnSpc>
              <a:buFontTx/>
              <a:buChar char="-"/>
              <a:defRPr/>
            </a:pPr>
            <a:endParaRPr lang="nl-BE" kern="0" noProof="0"/>
          </a:p>
          <a:p>
            <a:pPr marL="285750" lvl="0" indent="-285750">
              <a:lnSpc>
                <a:spcPct val="100000"/>
              </a:lnSpc>
              <a:buFontTx/>
              <a:buChar char="-"/>
              <a:defRPr/>
            </a:pPr>
            <a:endParaRPr lang="nl-BE" kern="0" noProof="0"/>
          </a:p>
          <a:p>
            <a:pPr lvl="0">
              <a:lnSpc>
                <a:spcPct val="100000"/>
              </a:lnSpc>
              <a:defRPr/>
            </a:pPr>
            <a:endParaRPr lang="nl-BE" kern="0" noProof="0"/>
          </a:p>
          <a:p>
            <a:pPr marL="285750" lvl="0" indent="-285750">
              <a:lnSpc>
                <a:spcPct val="100000"/>
              </a:lnSpc>
              <a:buFontTx/>
              <a:buChar char="-"/>
              <a:defRPr/>
            </a:pPr>
            <a:r>
              <a:rPr lang="nl-BE" kern="0" noProof="0"/>
              <a:t>Looptijd </a:t>
            </a:r>
            <a:endParaRPr lang="nl-BE" kern="0"/>
          </a:p>
          <a:p>
            <a:pPr marL="285750" lvl="0" indent="-285750">
              <a:lnSpc>
                <a:spcPct val="100000"/>
              </a:lnSpc>
              <a:buFontTx/>
              <a:buChar char="-"/>
              <a:defRPr/>
            </a:pPr>
            <a:endParaRPr lang="nl-BE" kern="0" noProof="0"/>
          </a:p>
          <a:p>
            <a:pPr marL="285750" lvl="0" indent="-285750">
              <a:lnSpc>
                <a:spcPct val="100000"/>
              </a:lnSpc>
              <a:buFontTx/>
              <a:buChar char="-"/>
              <a:defRPr/>
            </a:pPr>
            <a:endParaRPr lang="nl-BE" kern="0" noProof="0"/>
          </a:p>
          <a:p>
            <a:pPr marL="285750" lvl="0" indent="-285750">
              <a:lnSpc>
                <a:spcPct val="100000"/>
              </a:lnSpc>
              <a:buFontTx/>
              <a:buChar char="-"/>
              <a:defRPr/>
            </a:pPr>
            <a:endParaRPr lang="nl-BE" kern="0" noProof="0"/>
          </a:p>
          <a:p>
            <a:pPr marL="285750" lvl="0" indent="-285750">
              <a:lnSpc>
                <a:spcPct val="100000"/>
              </a:lnSpc>
              <a:buFontTx/>
              <a:buChar char="-"/>
              <a:defRPr/>
            </a:pPr>
            <a:endParaRPr lang="nl-BE" kern="0" noProof="0"/>
          </a:p>
          <a:p>
            <a:pPr marL="285750" lvl="0" indent="-285750">
              <a:lnSpc>
                <a:spcPct val="100000"/>
              </a:lnSpc>
              <a:buFontTx/>
              <a:buChar char="-"/>
              <a:defRPr/>
            </a:pPr>
            <a:endParaRPr lang="nl-BE" kern="0" noProof="0"/>
          </a:p>
          <a:p>
            <a:pPr marL="285750" lvl="0" indent="-285750">
              <a:lnSpc>
                <a:spcPct val="100000"/>
              </a:lnSpc>
              <a:buFontTx/>
              <a:buChar char="-"/>
              <a:defRPr/>
            </a:pPr>
            <a:endParaRPr lang="nl-BE" kern="0"/>
          </a:p>
          <a:p>
            <a:endParaRPr lang="nl-BE" noProof="0"/>
          </a:p>
        </p:txBody>
      </p:sp>
      <p:sp>
        <p:nvSpPr>
          <p:cNvPr id="5" name="Slide Number Placeholder 4">
            <a:extLst>
              <a:ext uri="{FF2B5EF4-FFF2-40B4-BE49-F238E27FC236}">
                <a16:creationId xmlns:a16="http://schemas.microsoft.com/office/drawing/2014/main" id="{7E52C421-90D7-464D-9437-E2828F815BAF}"/>
              </a:ext>
            </a:extLst>
          </p:cNvPr>
          <p:cNvSpPr>
            <a:spLocks noGrp="1"/>
          </p:cNvSpPr>
          <p:nvPr>
            <p:ph type="sldNum" sz="quarter" idx="4"/>
          </p:nvPr>
        </p:nvSpPr>
        <p:spPr/>
        <p:txBody>
          <a:bodyPr/>
          <a:lstStyle/>
          <a:p>
            <a:fld id="{B6F15528-21DE-4FAA-801E-634DDDAF4B2B}" type="slidenum">
              <a:rPr lang="nl-BE" smtClean="0"/>
              <a:pPr/>
              <a:t>20</a:t>
            </a:fld>
            <a:endParaRPr lang="nl-BE"/>
          </a:p>
        </p:txBody>
      </p:sp>
      <p:graphicFrame>
        <p:nvGraphicFramePr>
          <p:cNvPr id="7" name="Table 6">
            <a:extLst>
              <a:ext uri="{FF2B5EF4-FFF2-40B4-BE49-F238E27FC236}">
                <a16:creationId xmlns:a16="http://schemas.microsoft.com/office/drawing/2014/main" id="{BF32230D-75B1-48C6-8EC1-22B1413EE77F}"/>
              </a:ext>
            </a:extLst>
          </p:cNvPr>
          <p:cNvGraphicFramePr>
            <a:graphicFrameLocks noGrp="1"/>
          </p:cNvGraphicFramePr>
          <p:nvPr>
            <p:extLst>
              <p:ext uri="{D42A27DB-BD31-4B8C-83A1-F6EECF244321}">
                <p14:modId xmlns:p14="http://schemas.microsoft.com/office/powerpoint/2010/main" val="3567258461"/>
              </p:ext>
            </p:extLst>
          </p:nvPr>
        </p:nvGraphicFramePr>
        <p:xfrm>
          <a:off x="740265" y="5161415"/>
          <a:ext cx="6797166" cy="609600"/>
        </p:xfrm>
        <a:graphic>
          <a:graphicData uri="http://schemas.openxmlformats.org/drawingml/2006/table">
            <a:tbl>
              <a:tblPr firstRow="1" bandRow="1">
                <a:tableStyleId>{00A15C55-8517-42AA-B614-E9B94910E393}</a:tableStyleId>
              </a:tblPr>
              <a:tblGrid>
                <a:gridCol w="1693896">
                  <a:extLst>
                    <a:ext uri="{9D8B030D-6E8A-4147-A177-3AD203B41FA5}">
                      <a16:colId xmlns:a16="http://schemas.microsoft.com/office/drawing/2014/main" val="2986625778"/>
                    </a:ext>
                  </a:extLst>
                </a:gridCol>
                <a:gridCol w="1701090">
                  <a:extLst>
                    <a:ext uri="{9D8B030D-6E8A-4147-A177-3AD203B41FA5}">
                      <a16:colId xmlns:a16="http://schemas.microsoft.com/office/drawing/2014/main" val="915222560"/>
                    </a:ext>
                  </a:extLst>
                </a:gridCol>
                <a:gridCol w="1701090">
                  <a:extLst>
                    <a:ext uri="{9D8B030D-6E8A-4147-A177-3AD203B41FA5}">
                      <a16:colId xmlns:a16="http://schemas.microsoft.com/office/drawing/2014/main" val="2529207983"/>
                    </a:ext>
                  </a:extLst>
                </a:gridCol>
                <a:gridCol w="1701090">
                  <a:extLst>
                    <a:ext uri="{9D8B030D-6E8A-4147-A177-3AD203B41FA5}">
                      <a16:colId xmlns:a16="http://schemas.microsoft.com/office/drawing/2014/main" val="1494901038"/>
                    </a:ext>
                  </a:extLst>
                </a:gridCol>
              </a:tblGrid>
              <a:tr h="236479">
                <a:tc>
                  <a:txBody>
                    <a:bodyPr/>
                    <a:lstStyle/>
                    <a:p>
                      <a:pPr algn="ctr"/>
                      <a:r>
                        <a:rPr lang="en-GB" sz="1400"/>
                        <a:t>4 </a:t>
                      </a:r>
                      <a:r>
                        <a:rPr lang="en-GB" sz="1400" err="1"/>
                        <a:t>jaar</a:t>
                      </a:r>
                      <a:endParaRPr lang="en-GB" sz="1400"/>
                    </a:p>
                  </a:txBody>
                  <a:tcPr>
                    <a:solidFill>
                      <a:srgbClr val="7BB5E7"/>
                    </a:solidFill>
                  </a:tcPr>
                </a:tc>
                <a:tc>
                  <a:txBody>
                    <a:bodyPr/>
                    <a:lstStyle/>
                    <a:p>
                      <a:pPr algn="ctr"/>
                      <a:r>
                        <a:rPr lang="en-GB" sz="1400"/>
                        <a:t>6 </a:t>
                      </a:r>
                      <a:r>
                        <a:rPr lang="en-GB" sz="1400" err="1"/>
                        <a:t>jaar</a:t>
                      </a:r>
                      <a:endParaRPr lang="en-GB" sz="1400"/>
                    </a:p>
                  </a:txBody>
                  <a:tcPr>
                    <a:solidFill>
                      <a:srgbClr val="7BB5E7"/>
                    </a:solidFill>
                  </a:tcPr>
                </a:tc>
                <a:tc>
                  <a:txBody>
                    <a:bodyPr/>
                    <a:lstStyle/>
                    <a:p>
                      <a:pPr algn="ctr"/>
                      <a:r>
                        <a:rPr lang="en-GB" sz="1400"/>
                        <a:t>8 </a:t>
                      </a:r>
                      <a:r>
                        <a:rPr lang="en-GB" sz="1400" err="1"/>
                        <a:t>jaar</a:t>
                      </a:r>
                      <a:endParaRPr lang="en-GB" sz="1400"/>
                    </a:p>
                  </a:txBody>
                  <a:tcPr>
                    <a:solidFill>
                      <a:srgbClr val="7BB5E7"/>
                    </a:solidFill>
                  </a:tcPr>
                </a:tc>
                <a:tc>
                  <a:txBody>
                    <a:bodyPr/>
                    <a:lstStyle/>
                    <a:p>
                      <a:pPr algn="ctr"/>
                      <a:r>
                        <a:rPr lang="en-GB" sz="1400"/>
                        <a:t>10 </a:t>
                      </a:r>
                      <a:r>
                        <a:rPr lang="en-GB" sz="1400" err="1"/>
                        <a:t>jaar</a:t>
                      </a:r>
                      <a:endParaRPr lang="en-GB" sz="1400"/>
                    </a:p>
                  </a:txBody>
                  <a:tcPr>
                    <a:solidFill>
                      <a:srgbClr val="7BB5E7"/>
                    </a:solidFill>
                  </a:tcPr>
                </a:tc>
                <a:extLst>
                  <a:ext uri="{0D108BD9-81ED-4DB2-BD59-A6C34878D82A}">
                    <a16:rowId xmlns:a16="http://schemas.microsoft.com/office/drawing/2014/main" val="3112881928"/>
                  </a:ext>
                </a:extLst>
              </a:tr>
              <a:tr h="287717">
                <a:tc>
                  <a:txBody>
                    <a:bodyPr/>
                    <a:lstStyle/>
                    <a:p>
                      <a:pPr algn="ctr"/>
                      <a:r>
                        <a:rPr lang="en-GB" sz="1400"/>
                        <a:t>60%</a:t>
                      </a:r>
                    </a:p>
                  </a:txBody>
                  <a:tcPr/>
                </a:tc>
                <a:tc>
                  <a:txBody>
                    <a:bodyPr/>
                    <a:lstStyle/>
                    <a:p>
                      <a:pPr algn="ctr"/>
                      <a:r>
                        <a:rPr lang="en-GB" sz="1400"/>
                        <a:t>22%</a:t>
                      </a:r>
                    </a:p>
                  </a:txBody>
                  <a:tcPr/>
                </a:tc>
                <a:tc>
                  <a:txBody>
                    <a:bodyPr/>
                    <a:lstStyle/>
                    <a:p>
                      <a:pPr algn="ctr"/>
                      <a:r>
                        <a:rPr lang="en-GB" sz="1400"/>
                        <a:t>7%</a:t>
                      </a:r>
                    </a:p>
                  </a:txBody>
                  <a:tcPr/>
                </a:tc>
                <a:tc>
                  <a:txBody>
                    <a:bodyPr/>
                    <a:lstStyle/>
                    <a:p>
                      <a:pPr algn="ctr"/>
                      <a:r>
                        <a:rPr lang="en-GB" sz="1400"/>
                        <a:t>11%</a:t>
                      </a:r>
                    </a:p>
                  </a:txBody>
                  <a:tcPr/>
                </a:tc>
                <a:extLst>
                  <a:ext uri="{0D108BD9-81ED-4DB2-BD59-A6C34878D82A}">
                    <a16:rowId xmlns:a16="http://schemas.microsoft.com/office/drawing/2014/main" val="1812927297"/>
                  </a:ext>
                </a:extLst>
              </a:tr>
            </a:tbl>
          </a:graphicData>
        </a:graphic>
      </p:graphicFrame>
      <p:graphicFrame>
        <p:nvGraphicFramePr>
          <p:cNvPr id="8" name="Table 7">
            <a:extLst>
              <a:ext uri="{FF2B5EF4-FFF2-40B4-BE49-F238E27FC236}">
                <a16:creationId xmlns:a16="http://schemas.microsoft.com/office/drawing/2014/main" id="{214CF222-71B0-4449-842F-28FDFE9D5990}"/>
              </a:ext>
            </a:extLst>
          </p:cNvPr>
          <p:cNvGraphicFramePr>
            <a:graphicFrameLocks noGrp="1"/>
          </p:cNvGraphicFramePr>
          <p:nvPr>
            <p:extLst>
              <p:ext uri="{D42A27DB-BD31-4B8C-83A1-F6EECF244321}">
                <p14:modId xmlns:p14="http://schemas.microsoft.com/office/powerpoint/2010/main" val="3790389546"/>
              </p:ext>
            </p:extLst>
          </p:nvPr>
        </p:nvGraphicFramePr>
        <p:xfrm>
          <a:off x="740266" y="2418155"/>
          <a:ext cx="6797165" cy="1803400"/>
        </p:xfrm>
        <a:graphic>
          <a:graphicData uri="http://schemas.openxmlformats.org/drawingml/2006/table">
            <a:tbl>
              <a:tblPr firstRow="1" bandRow="1">
                <a:tableStyleId>{00A15C55-8517-42AA-B614-E9B94910E393}</a:tableStyleId>
              </a:tblPr>
              <a:tblGrid>
                <a:gridCol w="2232343">
                  <a:extLst>
                    <a:ext uri="{9D8B030D-6E8A-4147-A177-3AD203B41FA5}">
                      <a16:colId xmlns:a16="http://schemas.microsoft.com/office/drawing/2014/main" val="2000252075"/>
                    </a:ext>
                  </a:extLst>
                </a:gridCol>
                <a:gridCol w="1563513">
                  <a:extLst>
                    <a:ext uri="{9D8B030D-6E8A-4147-A177-3AD203B41FA5}">
                      <a16:colId xmlns:a16="http://schemas.microsoft.com/office/drawing/2014/main" val="1492343523"/>
                    </a:ext>
                  </a:extLst>
                </a:gridCol>
                <a:gridCol w="1794025">
                  <a:extLst>
                    <a:ext uri="{9D8B030D-6E8A-4147-A177-3AD203B41FA5}">
                      <a16:colId xmlns:a16="http://schemas.microsoft.com/office/drawing/2014/main" val="272640080"/>
                    </a:ext>
                  </a:extLst>
                </a:gridCol>
                <a:gridCol w="1207284">
                  <a:extLst>
                    <a:ext uri="{9D8B030D-6E8A-4147-A177-3AD203B41FA5}">
                      <a16:colId xmlns:a16="http://schemas.microsoft.com/office/drawing/2014/main" val="273375832"/>
                    </a:ext>
                  </a:extLst>
                </a:gridCol>
              </a:tblGrid>
              <a:tr h="370840">
                <a:tc>
                  <a:txBody>
                    <a:bodyPr/>
                    <a:lstStyle/>
                    <a:p>
                      <a:pPr algn="ctr"/>
                      <a:endParaRPr lang="en-GB" sz="1400"/>
                    </a:p>
                  </a:txBody>
                  <a:tcPr>
                    <a:solidFill>
                      <a:srgbClr val="7BB5E7"/>
                    </a:solidFill>
                  </a:tcPr>
                </a:tc>
                <a:tc>
                  <a:txBody>
                    <a:bodyPr/>
                    <a:lstStyle/>
                    <a:p>
                      <a:pPr algn="ctr"/>
                      <a:r>
                        <a:rPr lang="en-GB" sz="1400"/>
                        <a:t>Via </a:t>
                      </a:r>
                      <a:r>
                        <a:rPr lang="en-GB" sz="1400" err="1"/>
                        <a:t>crowdlening</a:t>
                      </a:r>
                      <a:r>
                        <a:rPr lang="en-GB" sz="1400"/>
                        <a:t> platforms</a:t>
                      </a:r>
                    </a:p>
                  </a:txBody>
                  <a:tcPr>
                    <a:solidFill>
                      <a:srgbClr val="7BB5E7"/>
                    </a:solidFill>
                  </a:tcPr>
                </a:tc>
                <a:tc>
                  <a:txBody>
                    <a:bodyPr/>
                    <a:lstStyle/>
                    <a:p>
                      <a:pPr algn="ctr"/>
                      <a:r>
                        <a:rPr lang="en-GB" sz="1400"/>
                        <a:t>Via </a:t>
                      </a:r>
                      <a:r>
                        <a:rPr lang="en-GB" sz="1400" err="1"/>
                        <a:t>andere</a:t>
                      </a:r>
                      <a:endParaRPr lang="en-GB" sz="1400"/>
                    </a:p>
                    <a:p>
                      <a:pPr algn="ctr"/>
                      <a:r>
                        <a:rPr lang="en-GB" sz="1400" err="1"/>
                        <a:t>Kanalen</a:t>
                      </a:r>
                      <a:endParaRPr lang="en-GB" sz="1400"/>
                    </a:p>
                  </a:txBody>
                  <a:tcPr>
                    <a:solidFill>
                      <a:srgbClr val="7BB5E7"/>
                    </a:solidFill>
                  </a:tcPr>
                </a:tc>
                <a:tc>
                  <a:txBody>
                    <a:bodyPr/>
                    <a:lstStyle/>
                    <a:p>
                      <a:pPr algn="ctr"/>
                      <a:r>
                        <a:rPr lang="en-GB" sz="1400"/>
                        <a:t>TOTAAL</a:t>
                      </a:r>
                    </a:p>
                  </a:txBody>
                  <a:tcPr>
                    <a:solidFill>
                      <a:srgbClr val="7BB5E7"/>
                    </a:solidFill>
                  </a:tcPr>
                </a:tc>
                <a:extLst>
                  <a:ext uri="{0D108BD9-81ED-4DB2-BD59-A6C34878D82A}">
                    <a16:rowId xmlns:a16="http://schemas.microsoft.com/office/drawing/2014/main" val="1969215730"/>
                  </a:ext>
                </a:extLst>
              </a:tr>
              <a:tr h="301344">
                <a:tc>
                  <a:txBody>
                    <a:bodyPr/>
                    <a:lstStyle/>
                    <a:p>
                      <a:pPr algn="l"/>
                      <a:r>
                        <a:rPr lang="en-GB" sz="1400" err="1"/>
                        <a:t>Aantal</a:t>
                      </a:r>
                      <a:r>
                        <a:rPr lang="en-GB" sz="1400"/>
                        <a:t> </a:t>
                      </a:r>
                      <a:r>
                        <a:rPr lang="en-GB" sz="1400" err="1"/>
                        <a:t>leningen</a:t>
                      </a:r>
                      <a:endParaRPr lang="en-GB" sz="1400"/>
                    </a:p>
                  </a:txBody>
                  <a:tcPr/>
                </a:tc>
                <a:tc>
                  <a:txBody>
                    <a:bodyPr/>
                    <a:lstStyle/>
                    <a:p>
                      <a:pPr algn="ctr"/>
                      <a:r>
                        <a:rPr lang="en-GB" sz="1400"/>
                        <a:t>957</a:t>
                      </a:r>
                    </a:p>
                  </a:txBody>
                  <a:tcPr/>
                </a:tc>
                <a:tc>
                  <a:txBody>
                    <a:bodyPr/>
                    <a:lstStyle/>
                    <a:p>
                      <a:pPr algn="ctr"/>
                      <a:r>
                        <a:rPr lang="en-GB" sz="1400"/>
                        <a:t>274</a:t>
                      </a:r>
                    </a:p>
                  </a:txBody>
                  <a:tcPr/>
                </a:tc>
                <a:tc>
                  <a:txBody>
                    <a:bodyPr/>
                    <a:lstStyle/>
                    <a:p>
                      <a:pPr algn="ctr"/>
                      <a:r>
                        <a:rPr lang="en-GB" sz="1400"/>
                        <a:t>1.231</a:t>
                      </a:r>
                    </a:p>
                  </a:txBody>
                  <a:tcPr/>
                </a:tc>
                <a:extLst>
                  <a:ext uri="{0D108BD9-81ED-4DB2-BD59-A6C34878D82A}">
                    <a16:rowId xmlns:a16="http://schemas.microsoft.com/office/drawing/2014/main" val="2811743885"/>
                  </a:ext>
                </a:extLst>
              </a:tr>
              <a:tr h="283414">
                <a:tc>
                  <a:txBody>
                    <a:bodyPr/>
                    <a:lstStyle/>
                    <a:p>
                      <a:pPr algn="l"/>
                      <a:r>
                        <a:rPr lang="en-GB" sz="1400" err="1"/>
                        <a:t>Bedrag</a:t>
                      </a:r>
                      <a:r>
                        <a:rPr lang="en-GB" sz="1400"/>
                        <a:t> </a:t>
                      </a:r>
                      <a:r>
                        <a:rPr lang="en-GB" sz="1400" err="1"/>
                        <a:t>leningen</a:t>
                      </a:r>
                      <a:r>
                        <a:rPr lang="en-GB" sz="1400"/>
                        <a:t> (EUR)</a:t>
                      </a:r>
                    </a:p>
                  </a:txBody>
                  <a:tcPr/>
                </a:tc>
                <a:tc>
                  <a:txBody>
                    <a:bodyPr/>
                    <a:lstStyle/>
                    <a:p>
                      <a:pPr algn="ctr"/>
                      <a:r>
                        <a:rPr lang="en-GB" sz="1400"/>
                        <a:t>1.037.435</a:t>
                      </a:r>
                    </a:p>
                  </a:txBody>
                  <a:tcPr/>
                </a:tc>
                <a:tc>
                  <a:txBody>
                    <a:bodyPr/>
                    <a:lstStyle/>
                    <a:p>
                      <a:pPr algn="ctr"/>
                      <a:r>
                        <a:rPr lang="en-GB" sz="1400"/>
                        <a:t>7.747.526</a:t>
                      </a:r>
                    </a:p>
                  </a:txBody>
                  <a:tcPr/>
                </a:tc>
                <a:tc>
                  <a:txBody>
                    <a:bodyPr/>
                    <a:lstStyle/>
                    <a:p>
                      <a:pPr algn="ctr"/>
                      <a:r>
                        <a:rPr lang="en-GB" sz="1400"/>
                        <a:t>8.784.961</a:t>
                      </a:r>
                    </a:p>
                  </a:txBody>
                  <a:tcPr/>
                </a:tc>
                <a:extLst>
                  <a:ext uri="{0D108BD9-81ED-4DB2-BD59-A6C34878D82A}">
                    <a16:rowId xmlns:a16="http://schemas.microsoft.com/office/drawing/2014/main" val="2540013275"/>
                  </a:ext>
                </a:extLst>
              </a:tr>
              <a:tr h="292379">
                <a:tc>
                  <a:txBody>
                    <a:bodyPr/>
                    <a:lstStyle/>
                    <a:p>
                      <a:pPr algn="l"/>
                      <a:r>
                        <a:rPr lang="en-GB" sz="1400" err="1"/>
                        <a:t>Aantal</a:t>
                      </a:r>
                      <a:r>
                        <a:rPr lang="en-GB" sz="1400"/>
                        <a:t> </a:t>
                      </a:r>
                      <a:r>
                        <a:rPr lang="en-GB" sz="1400" err="1"/>
                        <a:t>bedrijven</a:t>
                      </a:r>
                      <a:endParaRPr lang="en-GB" sz="1400"/>
                    </a:p>
                  </a:txBody>
                  <a:tcPr/>
                </a:tc>
                <a:tc>
                  <a:txBody>
                    <a:bodyPr/>
                    <a:lstStyle/>
                    <a:p>
                      <a:pPr algn="ctr"/>
                      <a:r>
                        <a:rPr lang="en-GB" sz="1400"/>
                        <a:t>14</a:t>
                      </a:r>
                    </a:p>
                  </a:txBody>
                  <a:tcPr/>
                </a:tc>
                <a:tc>
                  <a:txBody>
                    <a:bodyPr/>
                    <a:lstStyle/>
                    <a:p>
                      <a:pPr algn="ctr"/>
                      <a:r>
                        <a:rPr lang="en-GB" sz="1400"/>
                        <a:t>186</a:t>
                      </a:r>
                    </a:p>
                  </a:txBody>
                  <a:tcPr/>
                </a:tc>
                <a:tc>
                  <a:txBody>
                    <a:bodyPr/>
                    <a:lstStyle/>
                    <a:p>
                      <a:pPr algn="ctr"/>
                      <a:r>
                        <a:rPr lang="en-GB" sz="1400"/>
                        <a:t>200</a:t>
                      </a:r>
                    </a:p>
                  </a:txBody>
                  <a:tcPr/>
                </a:tc>
                <a:extLst>
                  <a:ext uri="{0D108BD9-81ED-4DB2-BD59-A6C34878D82A}">
                    <a16:rowId xmlns:a16="http://schemas.microsoft.com/office/drawing/2014/main" val="2979193415"/>
                  </a:ext>
                </a:extLst>
              </a:tr>
              <a:tr h="370840">
                <a:tc>
                  <a:txBody>
                    <a:bodyPr/>
                    <a:lstStyle/>
                    <a:p>
                      <a:pPr algn="l"/>
                      <a:r>
                        <a:rPr lang="en-GB" sz="1400" err="1"/>
                        <a:t>Gemiddeld</a:t>
                      </a:r>
                      <a:r>
                        <a:rPr lang="en-GB" sz="1400"/>
                        <a:t> </a:t>
                      </a:r>
                      <a:r>
                        <a:rPr lang="en-GB" sz="1400" err="1"/>
                        <a:t>bedrag</a:t>
                      </a:r>
                      <a:r>
                        <a:rPr lang="en-GB" sz="1400"/>
                        <a:t> (EUR)</a:t>
                      </a:r>
                    </a:p>
                  </a:txBody>
                  <a:tcPr/>
                </a:tc>
                <a:tc>
                  <a:txBody>
                    <a:bodyPr/>
                    <a:lstStyle/>
                    <a:p>
                      <a:pPr algn="ctr"/>
                      <a:r>
                        <a:rPr lang="en-GB" sz="1400"/>
                        <a:t>1.084</a:t>
                      </a:r>
                    </a:p>
                  </a:txBody>
                  <a:tcPr/>
                </a:tc>
                <a:tc>
                  <a:txBody>
                    <a:bodyPr/>
                    <a:lstStyle/>
                    <a:p>
                      <a:pPr algn="ctr"/>
                      <a:r>
                        <a:rPr lang="en-GB" sz="1400"/>
                        <a:t>28.276</a:t>
                      </a:r>
                    </a:p>
                  </a:txBody>
                  <a:tcPr/>
                </a:tc>
                <a:tc>
                  <a:txBody>
                    <a:bodyPr/>
                    <a:lstStyle/>
                    <a:p>
                      <a:pPr algn="ctr"/>
                      <a:r>
                        <a:rPr lang="en-GB" sz="1400"/>
                        <a:t>7.136</a:t>
                      </a:r>
                    </a:p>
                  </a:txBody>
                  <a:tcPr/>
                </a:tc>
                <a:extLst>
                  <a:ext uri="{0D108BD9-81ED-4DB2-BD59-A6C34878D82A}">
                    <a16:rowId xmlns:a16="http://schemas.microsoft.com/office/drawing/2014/main" val="716445908"/>
                  </a:ext>
                </a:extLst>
              </a:tr>
            </a:tbl>
          </a:graphicData>
        </a:graphic>
      </p:graphicFrame>
      <p:sp>
        <p:nvSpPr>
          <p:cNvPr id="6" name="Footer Placeholder 2">
            <a:extLst>
              <a:ext uri="{FF2B5EF4-FFF2-40B4-BE49-F238E27FC236}">
                <a16:creationId xmlns:a16="http://schemas.microsoft.com/office/drawing/2014/main" id="{7732482F-1D19-E52E-D745-B3C3EC575933}"/>
              </a:ext>
            </a:extLst>
          </p:cNvPr>
          <p:cNvSpPr txBox="1">
            <a:spLocks/>
          </p:cNvSpPr>
          <p:nvPr/>
        </p:nvSpPr>
        <p:spPr>
          <a:xfrm>
            <a:off x="5116749" y="6401888"/>
            <a:ext cx="3522860" cy="165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900" dirty="0">
                <a:solidFill>
                  <a:srgbClr val="7BB5E7"/>
                </a:solidFill>
              </a:rPr>
              <a:t>Platform Financiering van Ondernemingen – 1 maart 2026</a:t>
            </a:r>
            <a:endParaRPr lang="en-US" sz="900" dirty="0">
              <a:solidFill>
                <a:srgbClr val="7BB5E7"/>
              </a:solidFill>
            </a:endParaRPr>
          </a:p>
        </p:txBody>
      </p:sp>
    </p:spTree>
    <p:extLst>
      <p:ext uri="{BB962C8B-B14F-4D97-AF65-F5344CB8AC3E}">
        <p14:creationId xmlns:p14="http://schemas.microsoft.com/office/powerpoint/2010/main" val="294324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27AAD-EC51-47EF-B9D3-AAB2773D6967}"/>
              </a:ext>
            </a:extLst>
          </p:cNvPr>
          <p:cNvSpPr>
            <a:spLocks noGrp="1"/>
          </p:cNvSpPr>
          <p:nvPr>
            <p:ph type="title"/>
          </p:nvPr>
        </p:nvSpPr>
        <p:spPr>
          <a:xfrm>
            <a:off x="457200" y="576000"/>
            <a:ext cx="8229600" cy="861774"/>
          </a:xfrm>
        </p:spPr>
        <p:txBody>
          <a:bodyPr/>
          <a:lstStyle/>
          <a:p>
            <a:r>
              <a:rPr lang="nl-BE" noProof="0" err="1">
                <a:solidFill>
                  <a:srgbClr val="76BCE9"/>
                </a:solidFill>
              </a:rPr>
              <a:t>Proxilening</a:t>
            </a:r>
            <a:r>
              <a:rPr lang="nl-BE" noProof="0">
                <a:solidFill>
                  <a:srgbClr val="76BCE9"/>
                </a:solidFill>
              </a:rPr>
              <a:t> (Brussels Hoofdstedelijk Gewest)</a:t>
            </a:r>
            <a:br>
              <a:rPr lang="nl-BE" noProof="0">
                <a:solidFill>
                  <a:srgbClr val="76BCE9"/>
                </a:solidFill>
              </a:rPr>
            </a:br>
            <a:endParaRPr lang="nl-BE" noProof="0">
              <a:solidFill>
                <a:srgbClr val="76BCE9"/>
              </a:solidFill>
            </a:endParaRPr>
          </a:p>
        </p:txBody>
      </p:sp>
      <p:sp>
        <p:nvSpPr>
          <p:cNvPr id="5" name="Slide Number Placeholder 4">
            <a:extLst>
              <a:ext uri="{FF2B5EF4-FFF2-40B4-BE49-F238E27FC236}">
                <a16:creationId xmlns:a16="http://schemas.microsoft.com/office/drawing/2014/main" id="{7E52C421-90D7-464D-9437-E2828F815BAF}"/>
              </a:ext>
            </a:extLst>
          </p:cNvPr>
          <p:cNvSpPr>
            <a:spLocks noGrp="1"/>
          </p:cNvSpPr>
          <p:nvPr>
            <p:ph type="sldNum" sz="quarter" idx="4"/>
          </p:nvPr>
        </p:nvSpPr>
        <p:spPr/>
        <p:txBody>
          <a:bodyPr/>
          <a:lstStyle/>
          <a:p>
            <a:fld id="{B6F15528-21DE-4FAA-801E-634DDDAF4B2B}" type="slidenum">
              <a:rPr lang="nl-BE" smtClean="0"/>
              <a:pPr/>
              <a:t>21</a:t>
            </a:fld>
            <a:endParaRPr lang="nl-BE"/>
          </a:p>
        </p:txBody>
      </p:sp>
      <p:sp>
        <p:nvSpPr>
          <p:cNvPr id="6" name="Footer Placeholder 2">
            <a:extLst>
              <a:ext uri="{FF2B5EF4-FFF2-40B4-BE49-F238E27FC236}">
                <a16:creationId xmlns:a16="http://schemas.microsoft.com/office/drawing/2014/main" id="{8346D50E-6C03-4B71-FB64-0617741D2FC9}"/>
              </a:ext>
            </a:extLst>
          </p:cNvPr>
          <p:cNvSpPr txBox="1">
            <a:spLocks/>
          </p:cNvSpPr>
          <p:nvPr/>
        </p:nvSpPr>
        <p:spPr>
          <a:xfrm>
            <a:off x="5116749" y="6401888"/>
            <a:ext cx="3522860" cy="165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900" dirty="0">
                <a:solidFill>
                  <a:srgbClr val="7BB5E7"/>
                </a:solidFill>
              </a:rPr>
              <a:t>Platform Financiering van Ondernemingen – 1 maart 2026</a:t>
            </a:r>
            <a:endParaRPr lang="en-US" sz="900" dirty="0">
              <a:solidFill>
                <a:srgbClr val="7BB5E7"/>
              </a:solidFill>
            </a:endParaRPr>
          </a:p>
        </p:txBody>
      </p:sp>
      <p:pic>
        <p:nvPicPr>
          <p:cNvPr id="4" name="Picture 3">
            <a:extLst>
              <a:ext uri="{FF2B5EF4-FFF2-40B4-BE49-F238E27FC236}">
                <a16:creationId xmlns:a16="http://schemas.microsoft.com/office/drawing/2014/main" id="{3F0DE590-B8EA-DFCF-E21F-E9074B7DEA79}"/>
              </a:ext>
            </a:extLst>
          </p:cNvPr>
          <p:cNvPicPr>
            <a:picLocks noChangeAspect="1"/>
          </p:cNvPicPr>
          <p:nvPr/>
        </p:nvPicPr>
        <p:blipFill>
          <a:blip r:embed="rId2"/>
          <a:stretch>
            <a:fillRect/>
          </a:stretch>
        </p:blipFill>
        <p:spPr>
          <a:xfrm>
            <a:off x="1704928" y="2695338"/>
            <a:ext cx="5196357" cy="3396178"/>
          </a:xfrm>
          <a:prstGeom prst="rect">
            <a:avLst/>
          </a:prstGeom>
        </p:spPr>
      </p:pic>
      <p:sp>
        <p:nvSpPr>
          <p:cNvPr id="7" name="TextBox 6">
            <a:extLst>
              <a:ext uri="{FF2B5EF4-FFF2-40B4-BE49-F238E27FC236}">
                <a16:creationId xmlns:a16="http://schemas.microsoft.com/office/drawing/2014/main" id="{27D1C262-E05A-479B-DEA9-C2EB51FDF1F7}"/>
              </a:ext>
            </a:extLst>
          </p:cNvPr>
          <p:cNvSpPr txBox="1"/>
          <p:nvPr/>
        </p:nvSpPr>
        <p:spPr>
          <a:xfrm>
            <a:off x="542265" y="1157374"/>
            <a:ext cx="7521684" cy="1396127"/>
          </a:xfrm>
          <a:prstGeom prst="roundRect">
            <a:avLst/>
          </a:prstGeom>
          <a:solidFill>
            <a:srgbClr val="7BB5E7"/>
          </a:solidFill>
          <a:ln>
            <a:solidFill>
              <a:srgbClr val="7BB5E7"/>
            </a:solidFill>
          </a:ln>
        </p:spPr>
        <p:txBody>
          <a:bodyPr wrap="square" rtlCol="0">
            <a:spAutoFit/>
          </a:bodyPr>
          <a:lstStyle/>
          <a:p>
            <a:pPr lvl="0">
              <a:lnSpc>
                <a:spcPct val="100000"/>
              </a:lnSpc>
              <a:defRPr/>
            </a:pPr>
            <a:r>
              <a:rPr lang="nl-BE" sz="1400" i="1" kern="0">
                <a:solidFill>
                  <a:schemeClr val="bg1"/>
                </a:solidFill>
              </a:rPr>
              <a:t>Periode: Q4/2020 – 31/12/2025</a:t>
            </a:r>
          </a:p>
          <a:p>
            <a:pPr lvl="0">
              <a:lnSpc>
                <a:spcPct val="100000"/>
              </a:lnSpc>
              <a:defRPr/>
            </a:pPr>
            <a:endParaRPr lang="nl-BE" sz="1400" i="1" kern="0">
              <a:solidFill>
                <a:schemeClr val="bg1"/>
              </a:solidFill>
            </a:endParaRPr>
          </a:p>
          <a:p>
            <a:pPr marL="285750" lvl="0" indent="-285750">
              <a:lnSpc>
                <a:spcPct val="100000"/>
              </a:lnSpc>
              <a:buFontTx/>
              <a:buChar char="-"/>
              <a:defRPr/>
            </a:pPr>
            <a:r>
              <a:rPr lang="nl-BE" sz="1600" kern="0">
                <a:solidFill>
                  <a:schemeClr val="bg1"/>
                </a:solidFill>
              </a:rPr>
              <a:t>Over deze periode werd er 8,8 </a:t>
            </a:r>
            <a:r>
              <a:rPr lang="nl-BE" sz="1600" kern="0" err="1">
                <a:solidFill>
                  <a:schemeClr val="bg1"/>
                </a:solidFill>
              </a:rPr>
              <a:t>mio</a:t>
            </a:r>
            <a:r>
              <a:rPr lang="nl-BE" sz="1600" kern="0">
                <a:solidFill>
                  <a:schemeClr val="bg1"/>
                </a:solidFill>
              </a:rPr>
              <a:t> EUR geregistreerd</a:t>
            </a:r>
          </a:p>
          <a:p>
            <a:pPr marL="285750" lvl="0" indent="-285750">
              <a:lnSpc>
                <a:spcPct val="100000"/>
              </a:lnSpc>
              <a:buFontTx/>
              <a:buChar char="-"/>
              <a:defRPr/>
            </a:pPr>
            <a:endParaRPr lang="nl-BE" sz="1600" kern="0">
              <a:solidFill>
                <a:schemeClr val="bg1"/>
              </a:solidFill>
            </a:endParaRPr>
          </a:p>
          <a:p>
            <a:pPr marL="285750" lvl="0" indent="-285750">
              <a:lnSpc>
                <a:spcPct val="100000"/>
              </a:lnSpc>
              <a:buFontTx/>
              <a:buChar char="-"/>
              <a:defRPr/>
            </a:pPr>
            <a:r>
              <a:rPr lang="nl-BE" sz="1600" kern="0">
                <a:solidFill>
                  <a:schemeClr val="bg1"/>
                </a:solidFill>
              </a:rPr>
              <a:t>Het betreft 226 ondernemingen voor bijna 2.700 dossiers van kredietgevers</a:t>
            </a:r>
          </a:p>
        </p:txBody>
      </p:sp>
      <p:sp>
        <p:nvSpPr>
          <p:cNvPr id="3" name="TextBox 2">
            <a:extLst>
              <a:ext uri="{FF2B5EF4-FFF2-40B4-BE49-F238E27FC236}">
                <a16:creationId xmlns:a16="http://schemas.microsoft.com/office/drawing/2014/main" id="{E6C80592-DDCB-4E45-52CC-29DD2EA57233}"/>
              </a:ext>
            </a:extLst>
          </p:cNvPr>
          <p:cNvSpPr txBox="1"/>
          <p:nvPr/>
        </p:nvSpPr>
        <p:spPr>
          <a:xfrm>
            <a:off x="1624865" y="6171056"/>
            <a:ext cx="6843480" cy="230832"/>
          </a:xfrm>
          <a:prstGeom prst="rect">
            <a:avLst/>
          </a:prstGeom>
          <a:noFill/>
        </p:spPr>
        <p:txBody>
          <a:bodyPr wrap="square" rtlCol="0">
            <a:spAutoFit/>
          </a:bodyPr>
          <a:lstStyle/>
          <a:p>
            <a:r>
              <a:rPr lang="nl-BE" sz="900"/>
              <a:t>Bron: </a:t>
            </a:r>
            <a:r>
              <a:rPr lang="nl-BE" sz="900" dirty="0" err="1"/>
              <a:t>finance&amp;invest.brussels</a:t>
            </a:r>
            <a:endParaRPr lang="nl-BE" sz="900" dirty="0"/>
          </a:p>
        </p:txBody>
      </p:sp>
    </p:spTree>
    <p:extLst>
      <p:ext uri="{BB962C8B-B14F-4D97-AF65-F5344CB8AC3E}">
        <p14:creationId xmlns:p14="http://schemas.microsoft.com/office/powerpoint/2010/main" val="17967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576" y="336713"/>
            <a:ext cx="8229600" cy="430887"/>
          </a:xfrm>
        </p:spPr>
        <p:txBody>
          <a:bodyPr/>
          <a:lstStyle/>
          <a:p>
            <a:r>
              <a:rPr lang="nl-BE" noProof="0" err="1">
                <a:solidFill>
                  <a:srgbClr val="76BCE9"/>
                </a:solidFill>
              </a:rPr>
              <a:t>WinWinlening</a:t>
            </a:r>
            <a:r>
              <a:rPr lang="nl-BE" noProof="0">
                <a:solidFill>
                  <a:srgbClr val="76BCE9"/>
                </a:solidFill>
              </a:rPr>
              <a:t>: gemiddeld bedrag</a:t>
            </a:r>
          </a:p>
        </p:txBody>
      </p:sp>
      <p:sp>
        <p:nvSpPr>
          <p:cNvPr id="15" name="TextBox 14"/>
          <p:cNvSpPr txBox="1"/>
          <p:nvPr/>
        </p:nvSpPr>
        <p:spPr>
          <a:xfrm>
            <a:off x="1647629" y="6146816"/>
            <a:ext cx="6843480" cy="230832"/>
          </a:xfrm>
          <a:prstGeom prst="rect">
            <a:avLst/>
          </a:prstGeom>
          <a:noFill/>
        </p:spPr>
        <p:txBody>
          <a:bodyPr wrap="square" rtlCol="0">
            <a:spAutoFit/>
          </a:bodyPr>
          <a:lstStyle/>
          <a:p>
            <a:r>
              <a:rPr lang="nl-BE" sz="900"/>
              <a:t>Bron: Voortgangsrapportage Winwinleningen , PMV – standaardwaarborgen – 2025</a:t>
            </a:r>
          </a:p>
        </p:txBody>
      </p:sp>
      <p:sp>
        <p:nvSpPr>
          <p:cNvPr id="4" name="Slide Number Placeholder 3"/>
          <p:cNvSpPr>
            <a:spLocks noGrp="1"/>
          </p:cNvSpPr>
          <p:nvPr>
            <p:ph type="sldNum" sz="quarter" idx="4"/>
          </p:nvPr>
        </p:nvSpPr>
        <p:spPr/>
        <p:txBody>
          <a:bodyPr/>
          <a:lstStyle/>
          <a:p>
            <a:fld id="{B6F15528-21DE-4FAA-801E-634DDDAF4B2B}" type="slidenum">
              <a:rPr lang="nl-BE" smtClean="0"/>
              <a:pPr/>
              <a:t>22</a:t>
            </a:fld>
            <a:endParaRPr lang="nl-BE"/>
          </a:p>
        </p:txBody>
      </p:sp>
      <p:sp>
        <p:nvSpPr>
          <p:cNvPr id="10" name="TextBox 9">
            <a:extLst>
              <a:ext uri="{FF2B5EF4-FFF2-40B4-BE49-F238E27FC236}">
                <a16:creationId xmlns:a16="http://schemas.microsoft.com/office/drawing/2014/main" id="{6215E24C-DBA5-4C3B-B7F1-52041D8F0264}"/>
              </a:ext>
            </a:extLst>
          </p:cNvPr>
          <p:cNvSpPr txBox="1"/>
          <p:nvPr/>
        </p:nvSpPr>
        <p:spPr>
          <a:xfrm>
            <a:off x="404151" y="871714"/>
            <a:ext cx="8235025" cy="1328023"/>
          </a:xfrm>
          <a:prstGeom prst="roundRect">
            <a:avLst/>
          </a:prstGeom>
          <a:solidFill>
            <a:srgbClr val="7BB5E7"/>
          </a:solidFill>
          <a:ln>
            <a:solidFill>
              <a:srgbClr val="7BB5E7"/>
            </a:solidFill>
          </a:ln>
        </p:spPr>
        <p:txBody>
          <a:bodyPr wrap="square" rtlCol="0">
            <a:spAutoFit/>
          </a:bodyPr>
          <a:lstStyle/>
          <a:p>
            <a:pPr marL="285750" indent="-285750" algn="just">
              <a:buFont typeface="Arial" panose="020B0604020202020204" pitchFamily="34" charset="0"/>
              <a:buChar char="•"/>
            </a:pPr>
            <a:r>
              <a:rPr lang="nl-NL">
                <a:solidFill>
                  <a:schemeClr val="bg1"/>
                </a:solidFill>
              </a:rPr>
              <a:t>Het gemiddeld bedrag van de geregistreerde </a:t>
            </a:r>
            <a:r>
              <a:rPr lang="nl-NL" err="1">
                <a:solidFill>
                  <a:schemeClr val="bg1"/>
                </a:solidFill>
              </a:rPr>
              <a:t>Winwinleningen</a:t>
            </a:r>
            <a:r>
              <a:rPr lang="nl-NL">
                <a:solidFill>
                  <a:schemeClr val="bg1"/>
                </a:solidFill>
              </a:rPr>
              <a:t> bedroeg in 2025 bijna 28.000 euro</a:t>
            </a:r>
          </a:p>
          <a:p>
            <a:pPr marL="285750" indent="-285750" algn="just">
              <a:buFont typeface="Arial" panose="020B0604020202020204" pitchFamily="34" charset="0"/>
              <a:buChar char="•"/>
            </a:pPr>
            <a:r>
              <a:rPr lang="nl-NL">
                <a:solidFill>
                  <a:schemeClr val="bg1"/>
                </a:solidFill>
              </a:rPr>
              <a:t>Een stijging van 29% t.o.v. het gemiddeld bedrag van de geregistreerde </a:t>
            </a:r>
            <a:r>
              <a:rPr lang="nl-NL" err="1">
                <a:solidFill>
                  <a:schemeClr val="bg1"/>
                </a:solidFill>
              </a:rPr>
              <a:t>Winwinleningen</a:t>
            </a:r>
            <a:r>
              <a:rPr lang="nl-NL">
                <a:solidFill>
                  <a:schemeClr val="bg1"/>
                </a:solidFill>
              </a:rPr>
              <a:t> in 2024</a:t>
            </a:r>
          </a:p>
        </p:txBody>
      </p:sp>
      <p:sp>
        <p:nvSpPr>
          <p:cNvPr id="5" name="Footer Placeholder 2">
            <a:extLst>
              <a:ext uri="{FF2B5EF4-FFF2-40B4-BE49-F238E27FC236}">
                <a16:creationId xmlns:a16="http://schemas.microsoft.com/office/drawing/2014/main" id="{2C2427F0-A034-815C-838E-94DDF0634FB2}"/>
              </a:ext>
            </a:extLst>
          </p:cNvPr>
          <p:cNvSpPr txBox="1">
            <a:spLocks/>
          </p:cNvSpPr>
          <p:nvPr/>
        </p:nvSpPr>
        <p:spPr>
          <a:xfrm>
            <a:off x="5116749" y="6401888"/>
            <a:ext cx="3522860" cy="165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900" dirty="0">
                <a:solidFill>
                  <a:srgbClr val="7BB5E7"/>
                </a:solidFill>
              </a:rPr>
              <a:t>Platform Financiering van Ondernemingen – 1 maart 2026</a:t>
            </a:r>
            <a:endParaRPr lang="en-US" sz="900" dirty="0">
              <a:solidFill>
                <a:srgbClr val="7BB5E7"/>
              </a:solidFill>
            </a:endParaRPr>
          </a:p>
        </p:txBody>
      </p:sp>
      <p:pic>
        <p:nvPicPr>
          <p:cNvPr id="7" name="Picture 6">
            <a:extLst>
              <a:ext uri="{FF2B5EF4-FFF2-40B4-BE49-F238E27FC236}">
                <a16:creationId xmlns:a16="http://schemas.microsoft.com/office/drawing/2014/main" id="{B8DA4AF9-20C2-842B-937E-368209B75991}"/>
              </a:ext>
            </a:extLst>
          </p:cNvPr>
          <p:cNvPicPr>
            <a:picLocks noChangeAspect="1"/>
          </p:cNvPicPr>
          <p:nvPr/>
        </p:nvPicPr>
        <p:blipFill>
          <a:blip r:embed="rId2"/>
          <a:stretch>
            <a:fillRect/>
          </a:stretch>
        </p:blipFill>
        <p:spPr>
          <a:xfrm>
            <a:off x="1647629" y="2303851"/>
            <a:ext cx="5848739" cy="3818725"/>
          </a:xfrm>
          <a:prstGeom prst="rect">
            <a:avLst/>
          </a:prstGeom>
        </p:spPr>
      </p:pic>
    </p:spTree>
    <p:extLst>
      <p:ext uri="{BB962C8B-B14F-4D97-AF65-F5344CB8AC3E}">
        <p14:creationId xmlns:p14="http://schemas.microsoft.com/office/powerpoint/2010/main" val="262254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793"/>
            <a:ext cx="8229600" cy="430887"/>
          </a:xfrm>
        </p:spPr>
        <p:txBody>
          <a:bodyPr/>
          <a:lstStyle/>
          <a:p>
            <a:r>
              <a:rPr lang="nl-BE" noProof="0" err="1">
                <a:solidFill>
                  <a:srgbClr val="76BCE9"/>
                </a:solidFill>
              </a:rPr>
              <a:t>WinWinlening</a:t>
            </a:r>
            <a:r>
              <a:rPr lang="nl-BE" noProof="0">
                <a:solidFill>
                  <a:srgbClr val="76BCE9"/>
                </a:solidFill>
              </a:rPr>
              <a:t> - registraties</a:t>
            </a:r>
          </a:p>
        </p:txBody>
      </p:sp>
      <p:sp>
        <p:nvSpPr>
          <p:cNvPr id="14" name="TextBox 13"/>
          <p:cNvSpPr txBox="1"/>
          <p:nvPr/>
        </p:nvSpPr>
        <p:spPr>
          <a:xfrm>
            <a:off x="1113157" y="6073016"/>
            <a:ext cx="4585277" cy="230832"/>
          </a:xfrm>
          <a:prstGeom prst="rect">
            <a:avLst/>
          </a:prstGeom>
          <a:noFill/>
        </p:spPr>
        <p:txBody>
          <a:bodyPr wrap="square" rtlCol="0">
            <a:spAutoFit/>
          </a:bodyPr>
          <a:lstStyle/>
          <a:p>
            <a:r>
              <a:rPr lang="nl-BE" sz="900">
                <a:solidFill>
                  <a:prstClr val="black"/>
                </a:solidFill>
              </a:rPr>
              <a:t>Bron: Voortgangsrapportage Winwinleningen , PMV - standaardwaarborgen – 2025</a:t>
            </a:r>
          </a:p>
        </p:txBody>
      </p:sp>
      <p:sp>
        <p:nvSpPr>
          <p:cNvPr id="4" name="Slide Number Placeholder 3"/>
          <p:cNvSpPr>
            <a:spLocks noGrp="1"/>
          </p:cNvSpPr>
          <p:nvPr>
            <p:ph type="sldNum" sz="quarter" idx="4"/>
          </p:nvPr>
        </p:nvSpPr>
        <p:spPr/>
        <p:txBody>
          <a:bodyPr/>
          <a:lstStyle/>
          <a:p>
            <a:fld id="{B6F15528-21DE-4FAA-801E-634DDDAF4B2B}" type="slidenum">
              <a:rPr lang="nl-BE" smtClean="0"/>
              <a:pPr/>
              <a:t>23</a:t>
            </a:fld>
            <a:endParaRPr lang="nl-BE"/>
          </a:p>
        </p:txBody>
      </p:sp>
      <p:sp>
        <p:nvSpPr>
          <p:cNvPr id="15" name="TextBox 14">
            <a:extLst>
              <a:ext uri="{FF2B5EF4-FFF2-40B4-BE49-F238E27FC236}">
                <a16:creationId xmlns:a16="http://schemas.microsoft.com/office/drawing/2014/main" id="{08013F8A-AD02-4A20-99DD-184C0316B2BD}"/>
              </a:ext>
            </a:extLst>
          </p:cNvPr>
          <p:cNvSpPr txBox="1"/>
          <p:nvPr/>
        </p:nvSpPr>
        <p:spPr>
          <a:xfrm>
            <a:off x="802023" y="1104354"/>
            <a:ext cx="7141946" cy="408623"/>
          </a:xfrm>
          <a:prstGeom prst="roundRect">
            <a:avLst/>
          </a:prstGeom>
          <a:solidFill>
            <a:srgbClr val="7BB5E7"/>
          </a:solidFill>
          <a:ln>
            <a:solidFill>
              <a:srgbClr val="7BB5E7"/>
            </a:solidFill>
          </a:ln>
        </p:spPr>
        <p:txBody>
          <a:bodyPr wrap="square" rtlCol="0">
            <a:spAutoFit/>
          </a:bodyPr>
          <a:lstStyle/>
          <a:p>
            <a:pPr algn="just"/>
            <a:r>
              <a:rPr lang="nl-BE">
                <a:solidFill>
                  <a:prstClr val="white"/>
                </a:solidFill>
              </a:rPr>
              <a:t>Dalende trend in bedrag en aantal geregistreerde </a:t>
            </a:r>
            <a:r>
              <a:rPr lang="nl-BE" err="1">
                <a:solidFill>
                  <a:prstClr val="white"/>
                </a:solidFill>
              </a:rPr>
              <a:t>Winwinleningen</a:t>
            </a:r>
            <a:endParaRPr lang="nl-BE">
              <a:solidFill>
                <a:prstClr val="white"/>
              </a:solidFill>
            </a:endParaRPr>
          </a:p>
        </p:txBody>
      </p:sp>
      <p:sp>
        <p:nvSpPr>
          <p:cNvPr id="3" name="Footer Placeholder 2">
            <a:extLst>
              <a:ext uri="{FF2B5EF4-FFF2-40B4-BE49-F238E27FC236}">
                <a16:creationId xmlns:a16="http://schemas.microsoft.com/office/drawing/2014/main" id="{ED93AAAB-5BBB-C1F6-9332-B674334721A6}"/>
              </a:ext>
            </a:extLst>
          </p:cNvPr>
          <p:cNvSpPr txBox="1">
            <a:spLocks/>
          </p:cNvSpPr>
          <p:nvPr/>
        </p:nvSpPr>
        <p:spPr>
          <a:xfrm>
            <a:off x="5116749" y="6401888"/>
            <a:ext cx="3522860" cy="165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900" dirty="0">
                <a:solidFill>
                  <a:srgbClr val="7BB5E7"/>
                </a:solidFill>
              </a:rPr>
              <a:t>Platform Financiering van Ondernemingen – 1 maart 2026</a:t>
            </a:r>
            <a:endParaRPr lang="en-US" sz="900" dirty="0">
              <a:solidFill>
                <a:srgbClr val="7BB5E7"/>
              </a:solidFill>
            </a:endParaRPr>
          </a:p>
        </p:txBody>
      </p:sp>
      <p:pic>
        <p:nvPicPr>
          <p:cNvPr id="6" name="Picture 5">
            <a:extLst>
              <a:ext uri="{FF2B5EF4-FFF2-40B4-BE49-F238E27FC236}">
                <a16:creationId xmlns:a16="http://schemas.microsoft.com/office/drawing/2014/main" id="{0CB49D5C-8522-D29D-BFFE-D08DC60250EC}"/>
              </a:ext>
            </a:extLst>
          </p:cNvPr>
          <p:cNvPicPr>
            <a:picLocks noChangeAspect="1"/>
          </p:cNvPicPr>
          <p:nvPr/>
        </p:nvPicPr>
        <p:blipFill>
          <a:blip r:embed="rId2"/>
          <a:stretch>
            <a:fillRect/>
          </a:stretch>
        </p:blipFill>
        <p:spPr>
          <a:xfrm>
            <a:off x="1113158" y="1724748"/>
            <a:ext cx="6519676" cy="4261058"/>
          </a:xfrm>
          <a:prstGeom prst="rect">
            <a:avLst/>
          </a:prstGeom>
        </p:spPr>
      </p:pic>
    </p:spTree>
    <p:extLst>
      <p:ext uri="{BB962C8B-B14F-4D97-AF65-F5344CB8AC3E}">
        <p14:creationId xmlns:p14="http://schemas.microsoft.com/office/powerpoint/2010/main" val="77451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1CAD0-9919-661E-C3D6-916C66A799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97FBF0-7F0D-3407-32ED-E699E91D0255}"/>
              </a:ext>
            </a:extLst>
          </p:cNvPr>
          <p:cNvSpPr>
            <a:spLocks noGrp="1"/>
          </p:cNvSpPr>
          <p:nvPr>
            <p:ph type="title"/>
          </p:nvPr>
        </p:nvSpPr>
        <p:spPr>
          <a:xfrm>
            <a:off x="457200" y="485793"/>
            <a:ext cx="8229600" cy="430887"/>
          </a:xfrm>
        </p:spPr>
        <p:txBody>
          <a:bodyPr/>
          <a:lstStyle/>
          <a:p>
            <a:r>
              <a:rPr lang="nl-BE" noProof="0">
                <a:solidFill>
                  <a:srgbClr val="76BCE9"/>
                </a:solidFill>
              </a:rPr>
              <a:t>Vriendenaandelen - registraties</a:t>
            </a:r>
          </a:p>
        </p:txBody>
      </p:sp>
      <p:sp>
        <p:nvSpPr>
          <p:cNvPr id="14" name="TextBox 13">
            <a:extLst>
              <a:ext uri="{FF2B5EF4-FFF2-40B4-BE49-F238E27FC236}">
                <a16:creationId xmlns:a16="http://schemas.microsoft.com/office/drawing/2014/main" id="{0EE2A9BF-A3D1-2150-3875-7DCCCA15E628}"/>
              </a:ext>
            </a:extLst>
          </p:cNvPr>
          <p:cNvSpPr txBox="1"/>
          <p:nvPr/>
        </p:nvSpPr>
        <p:spPr>
          <a:xfrm>
            <a:off x="1324912" y="5942632"/>
            <a:ext cx="4645191" cy="230832"/>
          </a:xfrm>
          <a:prstGeom prst="rect">
            <a:avLst/>
          </a:prstGeom>
          <a:noFill/>
        </p:spPr>
        <p:txBody>
          <a:bodyPr wrap="square" rtlCol="0">
            <a:spAutoFit/>
          </a:bodyPr>
          <a:lstStyle/>
          <a:p>
            <a:r>
              <a:rPr lang="nl-BE" sz="900">
                <a:solidFill>
                  <a:prstClr val="black"/>
                </a:solidFill>
              </a:rPr>
              <a:t>Bron: Voortgangsrapportage Vriendenaandelen – PMV – standaardwaarborgen – 2025</a:t>
            </a:r>
          </a:p>
        </p:txBody>
      </p:sp>
      <p:sp>
        <p:nvSpPr>
          <p:cNvPr id="4" name="Slide Number Placeholder 3">
            <a:extLst>
              <a:ext uri="{FF2B5EF4-FFF2-40B4-BE49-F238E27FC236}">
                <a16:creationId xmlns:a16="http://schemas.microsoft.com/office/drawing/2014/main" id="{1996FBDA-52B0-599E-A1D5-712C81E829B0}"/>
              </a:ext>
            </a:extLst>
          </p:cNvPr>
          <p:cNvSpPr>
            <a:spLocks noGrp="1"/>
          </p:cNvSpPr>
          <p:nvPr>
            <p:ph type="sldNum" sz="quarter" idx="4"/>
          </p:nvPr>
        </p:nvSpPr>
        <p:spPr/>
        <p:txBody>
          <a:bodyPr/>
          <a:lstStyle/>
          <a:p>
            <a:fld id="{B6F15528-21DE-4FAA-801E-634DDDAF4B2B}" type="slidenum">
              <a:rPr lang="nl-BE" smtClean="0"/>
              <a:pPr/>
              <a:t>24</a:t>
            </a:fld>
            <a:endParaRPr lang="nl-BE"/>
          </a:p>
        </p:txBody>
      </p:sp>
      <p:sp>
        <p:nvSpPr>
          <p:cNvPr id="15" name="TextBox 14">
            <a:extLst>
              <a:ext uri="{FF2B5EF4-FFF2-40B4-BE49-F238E27FC236}">
                <a16:creationId xmlns:a16="http://schemas.microsoft.com/office/drawing/2014/main" id="{F922F84D-FA68-5146-07F5-CE6F9B0E61D8}"/>
              </a:ext>
            </a:extLst>
          </p:cNvPr>
          <p:cNvSpPr txBox="1"/>
          <p:nvPr/>
        </p:nvSpPr>
        <p:spPr>
          <a:xfrm>
            <a:off x="802023" y="1104354"/>
            <a:ext cx="7141946" cy="715089"/>
          </a:xfrm>
          <a:prstGeom prst="roundRect">
            <a:avLst/>
          </a:prstGeom>
          <a:solidFill>
            <a:srgbClr val="7BB5E7"/>
          </a:solidFill>
          <a:ln>
            <a:solidFill>
              <a:srgbClr val="7BB5E7"/>
            </a:solidFill>
          </a:ln>
        </p:spPr>
        <p:txBody>
          <a:bodyPr wrap="square" rtlCol="0">
            <a:spAutoFit/>
          </a:bodyPr>
          <a:lstStyle/>
          <a:p>
            <a:pPr algn="just"/>
            <a:r>
              <a:rPr lang="nl-BE">
                <a:solidFill>
                  <a:prstClr val="white"/>
                </a:solidFill>
              </a:rPr>
              <a:t>Stijging in bedrag en aantal registraties ten opzichte van 2024, maar belang is beperkt</a:t>
            </a:r>
          </a:p>
        </p:txBody>
      </p:sp>
      <p:sp>
        <p:nvSpPr>
          <p:cNvPr id="3" name="Footer Placeholder 2">
            <a:extLst>
              <a:ext uri="{FF2B5EF4-FFF2-40B4-BE49-F238E27FC236}">
                <a16:creationId xmlns:a16="http://schemas.microsoft.com/office/drawing/2014/main" id="{B0388E15-4431-DF0A-AC4D-CE6D871A81C3}"/>
              </a:ext>
            </a:extLst>
          </p:cNvPr>
          <p:cNvSpPr txBox="1">
            <a:spLocks/>
          </p:cNvSpPr>
          <p:nvPr/>
        </p:nvSpPr>
        <p:spPr>
          <a:xfrm>
            <a:off x="5116749" y="6401888"/>
            <a:ext cx="3522860" cy="165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900" dirty="0">
                <a:solidFill>
                  <a:srgbClr val="7BB5E7"/>
                </a:solidFill>
              </a:rPr>
              <a:t>Platform Financiering van Ondernemingen – 1 maart 2026</a:t>
            </a:r>
            <a:endParaRPr lang="en-US" sz="900" dirty="0">
              <a:solidFill>
                <a:srgbClr val="7BB5E7"/>
              </a:solidFill>
            </a:endParaRPr>
          </a:p>
        </p:txBody>
      </p:sp>
      <p:pic>
        <p:nvPicPr>
          <p:cNvPr id="5" name="Picture 4">
            <a:extLst>
              <a:ext uri="{FF2B5EF4-FFF2-40B4-BE49-F238E27FC236}">
                <a16:creationId xmlns:a16="http://schemas.microsoft.com/office/drawing/2014/main" id="{64B10C1A-01AB-F1DF-9220-DEEA99CE3C79}"/>
              </a:ext>
            </a:extLst>
          </p:cNvPr>
          <p:cNvPicPr>
            <a:picLocks noChangeAspect="1"/>
          </p:cNvPicPr>
          <p:nvPr/>
        </p:nvPicPr>
        <p:blipFill>
          <a:blip r:embed="rId2"/>
          <a:stretch>
            <a:fillRect/>
          </a:stretch>
        </p:blipFill>
        <p:spPr>
          <a:xfrm>
            <a:off x="1414913" y="2007117"/>
            <a:ext cx="5911016" cy="3863257"/>
          </a:xfrm>
          <a:prstGeom prst="rect">
            <a:avLst/>
          </a:prstGeom>
        </p:spPr>
      </p:pic>
    </p:spTree>
    <p:extLst>
      <p:ext uri="{BB962C8B-B14F-4D97-AF65-F5344CB8AC3E}">
        <p14:creationId xmlns:p14="http://schemas.microsoft.com/office/powerpoint/2010/main" val="209568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611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encrypted-tbn3.gstatic.com/images?q=tbn:ANd9GcRuu27BulG7GrCfwq3lqjWBv0tygQy2VptjZnq3oPJsIxfobFQ1nw">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3447" y="173634"/>
            <a:ext cx="1265728" cy="8576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10009" y="174651"/>
            <a:ext cx="8229600" cy="1107996"/>
          </a:xfrm>
        </p:spPr>
        <p:txBody>
          <a:bodyPr/>
          <a:lstStyle/>
          <a:p>
            <a:r>
              <a:rPr lang="nl-BE" sz="2400">
                <a:solidFill>
                  <a:srgbClr val="76BCE9"/>
                </a:solidFill>
              </a:rPr>
              <a:t>De Belgische economie is en blijft ondersteund door </a:t>
            </a:r>
            <a:br>
              <a:rPr lang="nl-BE" sz="2400">
                <a:solidFill>
                  <a:srgbClr val="76BCE9"/>
                </a:solidFill>
              </a:rPr>
            </a:br>
            <a:r>
              <a:rPr lang="nl-BE" sz="2400">
                <a:solidFill>
                  <a:srgbClr val="76BCE9"/>
                </a:solidFill>
              </a:rPr>
              <a:t>Belgische banksector</a:t>
            </a:r>
            <a:br>
              <a:rPr lang="nl-BE" sz="2400">
                <a:solidFill>
                  <a:schemeClr val="accent1"/>
                </a:solidFill>
              </a:rPr>
            </a:br>
            <a:endParaRPr lang="en-GB" sz="2400">
              <a:solidFill>
                <a:schemeClr val="accent1"/>
              </a:solidFill>
            </a:endParaRPr>
          </a:p>
        </p:txBody>
      </p:sp>
      <p:sp>
        <p:nvSpPr>
          <p:cNvPr id="8" name="Slide Number Placeholder 7"/>
          <p:cNvSpPr>
            <a:spLocks noGrp="1"/>
          </p:cNvSpPr>
          <p:nvPr>
            <p:ph type="sldNum" sz="quarter" idx="4"/>
          </p:nvPr>
        </p:nvSpPr>
        <p:spPr/>
        <p:txBody>
          <a:bodyPr/>
          <a:lstStyle/>
          <a:p>
            <a:fld id="{B6F15528-21DE-4FAA-801E-634DDDAF4B2B}" type="slidenum">
              <a:rPr lang="nl-BE" smtClean="0"/>
              <a:pPr/>
              <a:t>3</a:t>
            </a:fld>
            <a:endParaRPr lang="nl-BE"/>
          </a:p>
        </p:txBody>
      </p:sp>
      <p:graphicFrame>
        <p:nvGraphicFramePr>
          <p:cNvPr id="3" name="Table 2"/>
          <p:cNvGraphicFramePr>
            <a:graphicFrameLocks noGrp="1"/>
          </p:cNvGraphicFramePr>
          <p:nvPr>
            <p:extLst>
              <p:ext uri="{D42A27DB-BD31-4B8C-83A1-F6EECF244321}">
                <p14:modId xmlns:p14="http://schemas.microsoft.com/office/powerpoint/2010/main" val="505142014"/>
              </p:ext>
            </p:extLst>
          </p:nvPr>
        </p:nvGraphicFramePr>
        <p:xfrm>
          <a:off x="410009" y="1480511"/>
          <a:ext cx="8229166" cy="3627904"/>
        </p:xfrm>
        <a:graphic>
          <a:graphicData uri="http://schemas.openxmlformats.org/drawingml/2006/table">
            <a:tbl>
              <a:tblPr firstRow="1" firstCol="1" bandRow="1">
                <a:tableStyleId>{00A15C55-8517-42AA-B614-E9B94910E393}</a:tableStyleId>
              </a:tblPr>
              <a:tblGrid>
                <a:gridCol w="1897086">
                  <a:extLst>
                    <a:ext uri="{9D8B030D-6E8A-4147-A177-3AD203B41FA5}">
                      <a16:colId xmlns:a16="http://schemas.microsoft.com/office/drawing/2014/main" val="20000"/>
                    </a:ext>
                  </a:extLst>
                </a:gridCol>
                <a:gridCol w="1583020">
                  <a:extLst>
                    <a:ext uri="{9D8B030D-6E8A-4147-A177-3AD203B41FA5}">
                      <a16:colId xmlns:a16="http://schemas.microsoft.com/office/drawing/2014/main" val="20001"/>
                    </a:ext>
                  </a:extLst>
                </a:gridCol>
                <a:gridCol w="1583020">
                  <a:extLst>
                    <a:ext uri="{9D8B030D-6E8A-4147-A177-3AD203B41FA5}">
                      <a16:colId xmlns:a16="http://schemas.microsoft.com/office/drawing/2014/main" val="20002"/>
                    </a:ext>
                  </a:extLst>
                </a:gridCol>
                <a:gridCol w="1583020">
                  <a:extLst>
                    <a:ext uri="{9D8B030D-6E8A-4147-A177-3AD203B41FA5}">
                      <a16:colId xmlns:a16="http://schemas.microsoft.com/office/drawing/2014/main" val="20003"/>
                    </a:ext>
                  </a:extLst>
                </a:gridCol>
                <a:gridCol w="1583020">
                  <a:extLst>
                    <a:ext uri="{9D8B030D-6E8A-4147-A177-3AD203B41FA5}">
                      <a16:colId xmlns:a16="http://schemas.microsoft.com/office/drawing/2014/main" val="20004"/>
                    </a:ext>
                  </a:extLst>
                </a:gridCol>
              </a:tblGrid>
              <a:tr h="699741">
                <a:tc rowSpan="3">
                  <a:txBody>
                    <a:bodyPr/>
                    <a:lstStyle/>
                    <a:p>
                      <a:pPr>
                        <a:spcAft>
                          <a:spcPts val="0"/>
                        </a:spcAft>
                      </a:pPr>
                      <a:r>
                        <a:rPr lang="nl-BE" sz="1200" noProof="0">
                          <a:effectLst/>
                        </a:rPr>
                        <a:t>Klantensegmenten</a:t>
                      </a:r>
                      <a:endParaRPr lang="nl-BE"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7BB5E7"/>
                    </a:solidFill>
                  </a:tcPr>
                </a:tc>
                <a:tc gridSpan="4">
                  <a:txBody>
                    <a:bodyPr/>
                    <a:lstStyle/>
                    <a:p>
                      <a:pPr algn="ctr">
                        <a:spcAft>
                          <a:spcPts val="0"/>
                        </a:spcAft>
                      </a:pPr>
                      <a:r>
                        <a:rPr lang="nl-BE" sz="1100" noProof="0">
                          <a:effectLst/>
                        </a:rPr>
                        <a:t>Kredietverlening door de Belgische banksector aan de Belgische klanten (volgens economische sectoren; inclusief </a:t>
                      </a:r>
                      <a:r>
                        <a:rPr lang="nl-BE" sz="1100" noProof="0" err="1">
                          <a:effectLst/>
                        </a:rPr>
                        <a:t>geëffectiseerde</a:t>
                      </a:r>
                      <a:r>
                        <a:rPr lang="nl-BE" sz="1100" noProof="0">
                          <a:effectLst/>
                        </a:rPr>
                        <a:t> kredietvolumes; uitsluitend niet-bancaire en niet-financiële klanten) (1)</a:t>
                      </a:r>
                      <a:endParaRPr lang="nl-BE"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7BB5E7"/>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354009">
                <a:tc vMerge="1">
                  <a:txBody>
                    <a:bodyPr/>
                    <a:lstStyle/>
                    <a:p>
                      <a:endParaRPr lang="en-GB"/>
                    </a:p>
                  </a:txBody>
                  <a:tcPr/>
                </a:tc>
                <a:tc rowSpan="2">
                  <a:txBody>
                    <a:bodyPr/>
                    <a:lstStyle/>
                    <a:p>
                      <a:pPr algn="ctr">
                        <a:spcAft>
                          <a:spcPts val="0"/>
                        </a:spcAft>
                      </a:pPr>
                      <a:r>
                        <a:rPr lang="nl-BE" sz="1100" noProof="0">
                          <a:effectLst/>
                        </a:rPr>
                        <a:t>Eind december 2015 (uitstaande kredietomloop, in miljoen EUR)</a:t>
                      </a:r>
                      <a:endParaRPr lang="nl-BE"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rowSpan="2">
                  <a:txBody>
                    <a:bodyPr/>
                    <a:lstStyle/>
                    <a:p>
                      <a:pPr algn="ctr">
                        <a:spcAft>
                          <a:spcPts val="0"/>
                        </a:spcAft>
                      </a:pPr>
                      <a:r>
                        <a:rPr lang="nl-BE" sz="1100" noProof="0">
                          <a:effectLst/>
                        </a:rPr>
                        <a:t>Eind december 2025 (uitstaande kredietomloop, in miljoen EUR)</a:t>
                      </a:r>
                      <a:endParaRPr lang="nl-BE"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tcPr>
                </a:tc>
                <a:tc gridSpan="2">
                  <a:txBody>
                    <a:bodyPr/>
                    <a:lstStyle/>
                    <a:p>
                      <a:pPr algn="ctr">
                        <a:spcAft>
                          <a:spcPts val="0"/>
                        </a:spcAft>
                      </a:pPr>
                      <a:r>
                        <a:rPr lang="nl-BE" sz="1100" noProof="0">
                          <a:effectLst/>
                        </a:rPr>
                        <a:t>Toename kredietomloop over periode december 2015 tot december 2025</a:t>
                      </a:r>
                      <a:endParaRPr lang="nl-BE"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0001"/>
                  </a:ext>
                </a:extLst>
              </a:tr>
              <a:tr h="35400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spcAft>
                          <a:spcPts val="0"/>
                        </a:spcAft>
                      </a:pPr>
                      <a:r>
                        <a:rPr lang="nl-BE" sz="1100" noProof="0">
                          <a:effectLst/>
                        </a:rPr>
                        <a:t>In miljoen EUR</a:t>
                      </a:r>
                      <a:endParaRPr lang="nl-BE"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D9E8F7"/>
                    </a:solidFill>
                  </a:tcPr>
                </a:tc>
                <a:tc>
                  <a:txBody>
                    <a:bodyPr/>
                    <a:lstStyle/>
                    <a:p>
                      <a:pPr algn="ctr">
                        <a:spcAft>
                          <a:spcPts val="0"/>
                        </a:spcAft>
                      </a:pPr>
                      <a:r>
                        <a:rPr lang="nl-BE" sz="1100" noProof="0">
                          <a:effectLst/>
                        </a:rPr>
                        <a:t>In %</a:t>
                      </a:r>
                      <a:endParaRPr lang="nl-BE"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D9E8F7"/>
                    </a:solidFill>
                  </a:tcPr>
                </a:tc>
                <a:extLst>
                  <a:ext uri="{0D108BD9-81ED-4DB2-BD59-A6C34878D82A}">
                    <a16:rowId xmlns:a16="http://schemas.microsoft.com/office/drawing/2014/main" val="10002"/>
                  </a:ext>
                </a:extLst>
              </a:tr>
              <a:tr h="531013">
                <a:tc>
                  <a:txBody>
                    <a:bodyPr/>
                    <a:lstStyle/>
                    <a:p>
                      <a:pPr marL="0" lvl="0" indent="0">
                        <a:spcAft>
                          <a:spcPts val="0"/>
                        </a:spcAft>
                        <a:buFont typeface="+mj-lt"/>
                        <a:buNone/>
                      </a:pPr>
                      <a:r>
                        <a:rPr lang="nl-BE" sz="1050" noProof="0">
                          <a:effectLst/>
                        </a:rPr>
                        <a:t>Kredieten aan Belgische gezinnen</a:t>
                      </a:r>
                      <a:endParaRPr lang="nl-BE" sz="105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solidFill>
                      <a:srgbClr val="7BB5E7"/>
                    </a:solidFill>
                  </a:tcPr>
                </a:tc>
                <a:tc>
                  <a:txBody>
                    <a:bodyPr/>
                    <a:lstStyle/>
                    <a:p>
                      <a:pPr algn="ctr">
                        <a:spcAft>
                          <a:spcPts val="0"/>
                        </a:spcAft>
                      </a:pPr>
                      <a:r>
                        <a:rPr lang="en-GB" sz="1100">
                          <a:effectLst/>
                          <a:latin typeface="+mn-lt"/>
                          <a:ea typeface="Calibri" panose="020F0502020204030204" pitchFamily="34" charset="0"/>
                          <a:cs typeface="Times New Roman" panose="02020603050405020304" pitchFamily="18" charset="0"/>
                        </a:rPr>
                        <a:t>200.193</a:t>
                      </a:r>
                    </a:p>
                  </a:txBody>
                  <a:tcPr marL="68580" marR="68580" marT="0" marB="0" anchor="ctr"/>
                </a:tc>
                <a:tc>
                  <a:txBody>
                    <a:bodyPr/>
                    <a:lstStyle/>
                    <a:p>
                      <a:pPr algn="ctr">
                        <a:spcAft>
                          <a:spcPts val="0"/>
                        </a:spcAft>
                      </a:pPr>
                      <a:r>
                        <a:rPr lang="en-GB" sz="1100">
                          <a:effectLst/>
                          <a:latin typeface="+mn-lt"/>
                          <a:ea typeface="Calibri" panose="020F0502020204030204" pitchFamily="34" charset="0"/>
                          <a:cs typeface="Times New Roman" panose="02020603050405020304" pitchFamily="18" charset="0"/>
                        </a:rPr>
                        <a:t>307.969</a:t>
                      </a:r>
                    </a:p>
                  </a:txBody>
                  <a:tcPr marL="68580" marR="68580" marT="0" marB="0" anchor="ctr"/>
                </a:tc>
                <a:tc>
                  <a:txBody>
                    <a:bodyPr/>
                    <a:lstStyle/>
                    <a:p>
                      <a:pPr algn="ctr">
                        <a:spcAft>
                          <a:spcPts val="0"/>
                        </a:spcAft>
                      </a:pPr>
                      <a:r>
                        <a:rPr lang="en-GB" sz="1100">
                          <a:effectLst/>
                        </a:rPr>
                        <a:t>+ 107.776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100">
                          <a:effectLst/>
                        </a:rPr>
                        <a:t>+ 53,8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665425">
                <a:tc>
                  <a:txBody>
                    <a:bodyPr/>
                    <a:lstStyle/>
                    <a:p>
                      <a:pPr marL="0" lvl="0" indent="0">
                        <a:spcAft>
                          <a:spcPts val="0"/>
                        </a:spcAft>
                        <a:buFont typeface="+mj-lt"/>
                        <a:buNone/>
                      </a:pPr>
                      <a:r>
                        <a:rPr lang="nl-BE" sz="1050" noProof="0">
                          <a:effectLst/>
                        </a:rPr>
                        <a:t>Kredieten aan Belgische niet-financiële vennootschappen</a:t>
                      </a:r>
                      <a:endParaRPr lang="nl-BE" sz="105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7BB5E7"/>
                    </a:solidFill>
                  </a:tcPr>
                </a:tc>
                <a:tc>
                  <a:txBody>
                    <a:bodyPr/>
                    <a:lstStyle/>
                    <a:p>
                      <a:pPr algn="ctr">
                        <a:spcAft>
                          <a:spcPts val="0"/>
                        </a:spcAft>
                      </a:pPr>
                      <a:r>
                        <a:rPr lang="en-GB" sz="1100">
                          <a:effectLst/>
                          <a:latin typeface="+mn-lt"/>
                          <a:ea typeface="Calibri" panose="020F0502020204030204" pitchFamily="34" charset="0"/>
                          <a:cs typeface="Times New Roman" panose="02020603050405020304" pitchFamily="18" charset="0"/>
                        </a:rPr>
                        <a:t>115.526</a:t>
                      </a:r>
                    </a:p>
                  </a:txBody>
                  <a:tcPr marL="68580" marR="68580" marT="0" marB="0" anchor="ctr"/>
                </a:tc>
                <a:tc>
                  <a:txBody>
                    <a:bodyPr/>
                    <a:lstStyle/>
                    <a:p>
                      <a:pPr algn="ctr">
                        <a:spcAft>
                          <a:spcPts val="0"/>
                        </a:spcAft>
                      </a:pPr>
                      <a:r>
                        <a:rPr lang="en-GB" sz="1100">
                          <a:effectLst/>
                          <a:latin typeface="+mn-lt"/>
                          <a:ea typeface="Calibri" panose="020F0502020204030204" pitchFamily="34" charset="0"/>
                          <a:cs typeface="Times New Roman" panose="02020603050405020304" pitchFamily="18" charset="0"/>
                        </a:rPr>
                        <a:t>190.563</a:t>
                      </a:r>
                    </a:p>
                  </a:txBody>
                  <a:tcPr marL="68580" marR="68580" marT="0" marB="0" anchor="ctr"/>
                </a:tc>
                <a:tc>
                  <a:txBody>
                    <a:bodyPr/>
                    <a:lstStyle/>
                    <a:p>
                      <a:pPr algn="ctr">
                        <a:spcAft>
                          <a:spcPts val="0"/>
                        </a:spcAft>
                      </a:pPr>
                      <a:r>
                        <a:rPr lang="en-GB" sz="1100">
                          <a:solidFill>
                            <a:schemeClr val="tx1"/>
                          </a:solidFill>
                          <a:effectLst/>
                        </a:rPr>
                        <a:t>+ 75.037</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100">
                          <a:solidFill>
                            <a:schemeClr val="tx1"/>
                          </a:solidFill>
                          <a:effectLst/>
                        </a:rPr>
                        <a:t>+ 65,0</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531013">
                <a:tc>
                  <a:txBody>
                    <a:bodyPr/>
                    <a:lstStyle/>
                    <a:p>
                      <a:pPr marL="0" lvl="0" indent="0">
                        <a:spcAft>
                          <a:spcPts val="0"/>
                        </a:spcAft>
                        <a:buFont typeface="+mj-lt"/>
                        <a:buNone/>
                      </a:pPr>
                      <a:r>
                        <a:rPr lang="nl-BE" sz="1050" noProof="0">
                          <a:effectLst/>
                        </a:rPr>
                        <a:t>Kredieten aan de Belgische overheden</a:t>
                      </a:r>
                      <a:endParaRPr lang="nl-BE" sz="105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7BB5E7"/>
                    </a:solidFill>
                  </a:tcPr>
                </a:tc>
                <a:tc>
                  <a:txBody>
                    <a:bodyPr/>
                    <a:lstStyle/>
                    <a:p>
                      <a:pPr algn="ctr">
                        <a:spcAft>
                          <a:spcPts val="0"/>
                        </a:spcAft>
                      </a:pPr>
                      <a:r>
                        <a:rPr lang="en-GB" sz="1100">
                          <a:effectLst/>
                          <a:latin typeface="+mn-lt"/>
                          <a:ea typeface="Calibri" panose="020F0502020204030204" pitchFamily="34" charset="0"/>
                          <a:cs typeface="Times New Roman" panose="02020603050405020304" pitchFamily="18" charset="0"/>
                        </a:rPr>
                        <a:t>87.953</a:t>
                      </a:r>
                    </a:p>
                  </a:txBody>
                  <a:tcPr marL="68580" marR="68580" marT="0" marB="0" anchor="ctr"/>
                </a:tc>
                <a:tc>
                  <a:txBody>
                    <a:bodyPr/>
                    <a:lstStyle/>
                    <a:p>
                      <a:pPr algn="ctr">
                        <a:spcAft>
                          <a:spcPts val="0"/>
                        </a:spcAft>
                      </a:pPr>
                      <a:r>
                        <a:rPr lang="en-GB" sz="1100">
                          <a:effectLst/>
                        </a:rPr>
                        <a:t>74.623</a:t>
                      </a:r>
                    </a:p>
                  </a:txBody>
                  <a:tcPr marL="68580" marR="68580" marT="0" marB="0" anchor="ctr"/>
                </a:tc>
                <a:tc>
                  <a:txBody>
                    <a:bodyPr/>
                    <a:lstStyle/>
                    <a:p>
                      <a:pPr algn="ctr">
                        <a:spcAft>
                          <a:spcPts val="0"/>
                        </a:spcAft>
                      </a:pPr>
                      <a:r>
                        <a:rPr lang="en-GB" sz="1100">
                          <a:effectLst/>
                          <a:latin typeface="+mj-lt"/>
                          <a:ea typeface="Calibri" panose="020F0502020204030204" pitchFamily="34" charset="0"/>
                          <a:cs typeface="Times New Roman" panose="02020603050405020304" pitchFamily="18" charset="0"/>
                        </a:rPr>
                        <a:t>- 13.330</a:t>
                      </a:r>
                    </a:p>
                  </a:txBody>
                  <a:tcPr marL="68580" marR="68580" marT="0" marB="0" anchor="ctr"/>
                </a:tc>
                <a:tc>
                  <a:txBody>
                    <a:bodyPr/>
                    <a:lstStyle/>
                    <a:p>
                      <a:pPr algn="ctr">
                        <a:spcAft>
                          <a:spcPts val="0"/>
                        </a:spcAft>
                      </a:pPr>
                      <a:r>
                        <a:rPr lang="en-GB" sz="1100">
                          <a:effectLst/>
                          <a:latin typeface="+mj-lt"/>
                          <a:ea typeface="Calibri" panose="020F0502020204030204" pitchFamily="34" charset="0"/>
                          <a:cs typeface="Times New Roman" panose="02020603050405020304" pitchFamily="18" charset="0"/>
                        </a:rPr>
                        <a:t>- 15,2</a:t>
                      </a:r>
                    </a:p>
                  </a:txBody>
                  <a:tcPr marL="68580" marR="68580" marT="0" marB="0" anchor="ctr"/>
                </a:tc>
                <a:extLst>
                  <a:ext uri="{0D108BD9-81ED-4DB2-BD59-A6C34878D82A}">
                    <a16:rowId xmlns:a16="http://schemas.microsoft.com/office/drawing/2014/main" val="10005"/>
                  </a:ext>
                </a:extLst>
              </a:tr>
              <a:tr h="492694">
                <a:tc>
                  <a:txBody>
                    <a:bodyPr/>
                    <a:lstStyle/>
                    <a:p>
                      <a:pPr marL="0" lvl="0" indent="0">
                        <a:spcAft>
                          <a:spcPts val="0"/>
                        </a:spcAft>
                        <a:buFont typeface="+mj-lt"/>
                        <a:buNone/>
                      </a:pPr>
                      <a:r>
                        <a:rPr lang="nl-BE" sz="1050" b="1" noProof="0">
                          <a:solidFill>
                            <a:schemeClr val="bg1"/>
                          </a:solidFill>
                          <a:effectLst/>
                        </a:rPr>
                        <a:t>Totaal kredieten aan Belgische klanten </a:t>
                      </a:r>
                      <a:endParaRPr lang="nl-BE" sz="1050" b="1"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393C50"/>
                    </a:solidFill>
                  </a:tcPr>
                </a:tc>
                <a:tc>
                  <a:txBody>
                    <a:bodyPr/>
                    <a:lstStyle/>
                    <a:p>
                      <a:pPr algn="ctr">
                        <a:spcAft>
                          <a:spcPts val="0"/>
                        </a:spcAft>
                      </a:pPr>
                      <a:r>
                        <a:rPr lang="en-GB" sz="1100" b="1">
                          <a:solidFill>
                            <a:schemeClr val="bg1"/>
                          </a:solidFill>
                          <a:effectLst/>
                          <a:latin typeface="+mn-lt"/>
                          <a:ea typeface="Calibri" panose="020F0502020204030204" pitchFamily="34" charset="0"/>
                          <a:cs typeface="Times New Roman" panose="02020603050405020304" pitchFamily="18" charset="0"/>
                        </a:rPr>
                        <a:t>403.672</a:t>
                      </a:r>
                    </a:p>
                  </a:txBody>
                  <a:tcPr marL="68580" marR="68580" marT="0" marB="0" anchor="ctr">
                    <a:solidFill>
                      <a:srgbClr val="393C50"/>
                    </a:solidFill>
                  </a:tcPr>
                </a:tc>
                <a:tc>
                  <a:txBody>
                    <a:bodyPr/>
                    <a:lstStyle/>
                    <a:p>
                      <a:pPr algn="ctr">
                        <a:spcAft>
                          <a:spcPts val="0"/>
                        </a:spcAft>
                      </a:pPr>
                      <a:r>
                        <a:rPr lang="en-GB" sz="1100" b="1">
                          <a:solidFill>
                            <a:schemeClr val="bg1"/>
                          </a:solidFill>
                          <a:effectLst/>
                          <a:latin typeface="+mn-lt"/>
                          <a:ea typeface="Calibri" panose="020F0502020204030204" pitchFamily="34" charset="0"/>
                          <a:cs typeface="Times New Roman" panose="02020603050405020304" pitchFamily="18" charset="0"/>
                        </a:rPr>
                        <a:t>573.155</a:t>
                      </a:r>
                    </a:p>
                  </a:txBody>
                  <a:tcPr marL="68580" marR="68580" marT="0" marB="0" anchor="ctr">
                    <a:solidFill>
                      <a:srgbClr val="393C50"/>
                    </a:solidFill>
                  </a:tcPr>
                </a:tc>
                <a:tc>
                  <a:txBody>
                    <a:bodyPr/>
                    <a:lstStyle/>
                    <a:p>
                      <a:pPr algn="ctr">
                        <a:spcAft>
                          <a:spcPts val="0"/>
                        </a:spcAft>
                      </a:pPr>
                      <a:r>
                        <a:rPr lang="en-GB" sz="1100" b="1">
                          <a:solidFill>
                            <a:schemeClr val="bg1"/>
                          </a:solidFill>
                          <a:effectLst/>
                          <a:latin typeface="+mn-lt"/>
                        </a:rPr>
                        <a:t>+ 169.483</a:t>
                      </a:r>
                      <a:endParaRPr lang="en-GB" sz="1100" b="1">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393C50"/>
                    </a:solidFill>
                  </a:tcPr>
                </a:tc>
                <a:tc>
                  <a:txBody>
                    <a:bodyPr/>
                    <a:lstStyle/>
                    <a:p>
                      <a:pPr algn="ctr">
                        <a:spcAft>
                          <a:spcPts val="0"/>
                        </a:spcAft>
                      </a:pPr>
                      <a:r>
                        <a:rPr lang="en-GB" sz="1100" b="1">
                          <a:solidFill>
                            <a:schemeClr val="bg1"/>
                          </a:solidFill>
                          <a:effectLst/>
                          <a:latin typeface="+mn-lt"/>
                        </a:rPr>
                        <a:t>+ 42,0</a:t>
                      </a:r>
                      <a:endParaRPr lang="en-GB" sz="1100" b="1">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393C50"/>
                    </a:solidFill>
                  </a:tcPr>
                </a:tc>
                <a:extLst>
                  <a:ext uri="{0D108BD9-81ED-4DB2-BD59-A6C34878D82A}">
                    <a16:rowId xmlns:a16="http://schemas.microsoft.com/office/drawing/2014/main" val="10006"/>
                  </a:ext>
                </a:extLst>
              </a:tr>
            </a:tbl>
          </a:graphicData>
        </a:graphic>
      </p:graphicFrame>
      <p:sp>
        <p:nvSpPr>
          <p:cNvPr id="5" name="Rectangle 1"/>
          <p:cNvSpPr>
            <a:spLocks noChangeArrowheads="1"/>
          </p:cNvSpPr>
          <p:nvPr/>
        </p:nvSpPr>
        <p:spPr bwMode="auto">
          <a:xfrm>
            <a:off x="457518" y="1637541"/>
            <a:ext cx="26161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nl-BE" altLang="en-US" sz="1100" i="1">
                <a:solidFill>
                  <a:srgbClr val="1F497D"/>
                </a:solidFill>
                <a:ea typeface="Calibri" panose="020F0502020204030204" pitchFamily="34" charset="0"/>
                <a:cs typeface="Times New Roman" panose="02020603050405020304" pitchFamily="18" charset="0"/>
              </a:rPr>
              <a:t>. </a:t>
            </a:r>
            <a:endParaRPr lang="nl-BE" altLang="en-US">
              <a:solidFill>
                <a:prstClr val="black"/>
              </a:solidFill>
            </a:endParaRPr>
          </a:p>
        </p:txBody>
      </p:sp>
      <p:sp>
        <p:nvSpPr>
          <p:cNvPr id="6" name="TextBox 5"/>
          <p:cNvSpPr txBox="1"/>
          <p:nvPr/>
        </p:nvSpPr>
        <p:spPr>
          <a:xfrm>
            <a:off x="328142" y="5306280"/>
            <a:ext cx="6842758" cy="584775"/>
          </a:xfrm>
          <a:prstGeom prst="rect">
            <a:avLst/>
          </a:prstGeom>
          <a:noFill/>
        </p:spPr>
        <p:txBody>
          <a:bodyPr wrap="square" rtlCol="0">
            <a:spAutoFit/>
          </a:bodyPr>
          <a:lstStyle/>
          <a:p>
            <a:r>
              <a:rPr lang="nl-BE" sz="800" u="sng"/>
              <a:t>Bron</a:t>
            </a:r>
            <a:r>
              <a:rPr lang="nl-BE" sz="800"/>
              <a:t> : berekeningen Febelfin op gegevens van de NBB.</a:t>
            </a:r>
            <a:endParaRPr lang="en-GB" sz="800"/>
          </a:p>
          <a:p>
            <a:r>
              <a:rPr lang="nl-BE" sz="800"/>
              <a:t> </a:t>
            </a:r>
            <a:endParaRPr lang="en-GB" sz="800"/>
          </a:p>
          <a:p>
            <a:r>
              <a:rPr lang="nl-BE" sz="800" i="1"/>
              <a:t>1) Voor de kredieten aan gezinnen en ondernemingen, betreft het de opgenomen bedragen van uitbetalingskredieten. Voor de kredieten aan de overheden gaat het om de financiering in de vorm van schuldtitels uitgegeven door de overheden, en om opgenomen uitbetalingskredieten. </a:t>
            </a:r>
            <a:endParaRPr lang="en-GB" sz="800"/>
          </a:p>
        </p:txBody>
      </p:sp>
      <p:sp>
        <p:nvSpPr>
          <p:cNvPr id="9" name="Footer Placeholder 2">
            <a:extLst>
              <a:ext uri="{FF2B5EF4-FFF2-40B4-BE49-F238E27FC236}">
                <a16:creationId xmlns:a16="http://schemas.microsoft.com/office/drawing/2014/main" id="{CBC45205-D37B-6D3D-B91B-2C666E2C6EA2}"/>
              </a:ext>
            </a:extLst>
          </p:cNvPr>
          <p:cNvSpPr txBox="1">
            <a:spLocks/>
          </p:cNvSpPr>
          <p:nvPr/>
        </p:nvSpPr>
        <p:spPr>
          <a:xfrm>
            <a:off x="5116749" y="6401888"/>
            <a:ext cx="3522860" cy="165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900" dirty="0">
                <a:solidFill>
                  <a:srgbClr val="7BB5E7"/>
                </a:solidFill>
              </a:rPr>
              <a:t>Platform Financiering van Ondernemingen – 1 maart 2026</a:t>
            </a:r>
            <a:endParaRPr lang="en-US" sz="900" dirty="0">
              <a:solidFill>
                <a:srgbClr val="7BB5E7"/>
              </a:solidFill>
            </a:endParaRPr>
          </a:p>
        </p:txBody>
      </p:sp>
    </p:spTree>
    <p:extLst>
      <p:ext uri="{BB962C8B-B14F-4D97-AF65-F5344CB8AC3E}">
        <p14:creationId xmlns:p14="http://schemas.microsoft.com/office/powerpoint/2010/main" val="384167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2720"/>
            <a:ext cx="8229600" cy="738664"/>
          </a:xfrm>
        </p:spPr>
        <p:txBody>
          <a:bodyPr/>
          <a:lstStyle/>
          <a:p>
            <a:pPr algn="just"/>
            <a:r>
              <a:rPr lang="nl-BE" sz="2400">
                <a:solidFill>
                  <a:srgbClr val="76BCE9"/>
                </a:solidFill>
              </a:rPr>
              <a:t>Evolutie van de kredietverlening aan niet-financiële ondernemingen volgens looptijd van het krediet</a:t>
            </a:r>
          </a:p>
        </p:txBody>
      </p:sp>
      <p:sp>
        <p:nvSpPr>
          <p:cNvPr id="5" name="Slide Number Placeholder 4"/>
          <p:cNvSpPr>
            <a:spLocks noGrp="1"/>
          </p:cNvSpPr>
          <p:nvPr>
            <p:ph type="sldNum" sz="quarter" idx="4"/>
          </p:nvPr>
        </p:nvSpPr>
        <p:spPr/>
        <p:txBody>
          <a:bodyPr/>
          <a:lstStyle/>
          <a:p>
            <a:fld id="{B6F15528-21DE-4FAA-801E-634DDDAF4B2B}" type="slidenum">
              <a:rPr lang="nl-BE"/>
              <a:pPr/>
              <a:t>4</a:t>
            </a:fld>
            <a:endParaRPr lang="nl-BE"/>
          </a:p>
        </p:txBody>
      </p:sp>
      <p:sp>
        <p:nvSpPr>
          <p:cNvPr id="9" name="TextBox 8"/>
          <p:cNvSpPr txBox="1"/>
          <p:nvPr/>
        </p:nvSpPr>
        <p:spPr>
          <a:xfrm>
            <a:off x="366710" y="5797942"/>
            <a:ext cx="7796902" cy="246221"/>
          </a:xfrm>
          <a:prstGeom prst="rect">
            <a:avLst/>
          </a:prstGeom>
          <a:noFill/>
        </p:spPr>
        <p:txBody>
          <a:bodyPr wrap="square" rtlCol="0">
            <a:spAutoFit/>
          </a:bodyPr>
          <a:lstStyle/>
          <a:p>
            <a:r>
              <a:rPr lang="nl-BE" sz="1000">
                <a:solidFill>
                  <a:prstClr val="black"/>
                </a:solidFill>
              </a:rPr>
              <a:t>Bron: Schema A – NBB</a:t>
            </a:r>
          </a:p>
        </p:txBody>
      </p:sp>
      <p:graphicFrame>
        <p:nvGraphicFramePr>
          <p:cNvPr id="8" name="Table 7">
            <a:extLst>
              <a:ext uri="{FF2B5EF4-FFF2-40B4-BE49-F238E27FC236}">
                <a16:creationId xmlns:a16="http://schemas.microsoft.com/office/drawing/2014/main" id="{4E5B9FF0-EF35-4C14-A50B-DC95D532F52A}"/>
              </a:ext>
            </a:extLst>
          </p:cNvPr>
          <p:cNvGraphicFramePr>
            <a:graphicFrameLocks noGrp="1"/>
          </p:cNvGraphicFramePr>
          <p:nvPr>
            <p:extLst>
              <p:ext uri="{D42A27DB-BD31-4B8C-83A1-F6EECF244321}">
                <p14:modId xmlns:p14="http://schemas.microsoft.com/office/powerpoint/2010/main" val="674311884"/>
              </p:ext>
            </p:extLst>
          </p:nvPr>
        </p:nvGraphicFramePr>
        <p:xfrm>
          <a:off x="366710" y="3054283"/>
          <a:ext cx="8320090" cy="2645526"/>
        </p:xfrm>
        <a:graphic>
          <a:graphicData uri="http://schemas.openxmlformats.org/drawingml/2006/table">
            <a:tbl>
              <a:tblPr firstRow="1" bandRow="1">
                <a:tableStyleId>{00A15C55-8517-42AA-B614-E9B94910E393}</a:tableStyleId>
              </a:tblPr>
              <a:tblGrid>
                <a:gridCol w="2605238">
                  <a:extLst>
                    <a:ext uri="{9D8B030D-6E8A-4147-A177-3AD203B41FA5}">
                      <a16:colId xmlns:a16="http://schemas.microsoft.com/office/drawing/2014/main" val="20000"/>
                    </a:ext>
                  </a:extLst>
                </a:gridCol>
                <a:gridCol w="881595">
                  <a:extLst>
                    <a:ext uri="{9D8B030D-6E8A-4147-A177-3AD203B41FA5}">
                      <a16:colId xmlns:a16="http://schemas.microsoft.com/office/drawing/2014/main" val="20001"/>
                    </a:ext>
                  </a:extLst>
                </a:gridCol>
                <a:gridCol w="986246">
                  <a:extLst>
                    <a:ext uri="{9D8B030D-6E8A-4147-A177-3AD203B41FA5}">
                      <a16:colId xmlns:a16="http://schemas.microsoft.com/office/drawing/2014/main" val="20002"/>
                    </a:ext>
                  </a:extLst>
                </a:gridCol>
                <a:gridCol w="1029670">
                  <a:extLst>
                    <a:ext uri="{9D8B030D-6E8A-4147-A177-3AD203B41FA5}">
                      <a16:colId xmlns:a16="http://schemas.microsoft.com/office/drawing/2014/main" val="20003"/>
                    </a:ext>
                  </a:extLst>
                </a:gridCol>
                <a:gridCol w="1359244">
                  <a:extLst>
                    <a:ext uri="{9D8B030D-6E8A-4147-A177-3AD203B41FA5}">
                      <a16:colId xmlns:a16="http://schemas.microsoft.com/office/drawing/2014/main" val="20004"/>
                    </a:ext>
                  </a:extLst>
                </a:gridCol>
                <a:gridCol w="1458097">
                  <a:extLst>
                    <a:ext uri="{9D8B030D-6E8A-4147-A177-3AD203B41FA5}">
                      <a16:colId xmlns:a16="http://schemas.microsoft.com/office/drawing/2014/main" val="20005"/>
                    </a:ext>
                  </a:extLst>
                </a:gridCol>
              </a:tblGrid>
              <a:tr h="1200245">
                <a:tc>
                  <a:txBody>
                    <a:bodyPr/>
                    <a:lstStyle/>
                    <a:p>
                      <a:r>
                        <a:rPr lang="nl-BE" sz="1200"/>
                        <a:t>Kredietverlening aan niet-financiële ondernemingen volgens looptijd van het krediet (uitstaand bedrag in miljoen euro)</a:t>
                      </a:r>
                    </a:p>
                  </a:txBody>
                  <a:tcPr>
                    <a:solidFill>
                      <a:srgbClr val="7BB5E7"/>
                    </a:solidFill>
                  </a:tcPr>
                </a:tc>
                <a:tc>
                  <a:txBody>
                    <a:bodyPr/>
                    <a:lstStyle/>
                    <a:p>
                      <a:pPr algn="ctr"/>
                      <a:r>
                        <a:rPr lang="nl-BE" sz="1200"/>
                        <a:t>Februari 2020</a:t>
                      </a:r>
                    </a:p>
                  </a:txBody>
                  <a:tcPr anchor="ctr">
                    <a:solidFill>
                      <a:srgbClr val="7BB5E7"/>
                    </a:solidFill>
                  </a:tcPr>
                </a:tc>
                <a:tc>
                  <a:txBody>
                    <a:bodyPr/>
                    <a:lstStyle/>
                    <a:p>
                      <a:pPr algn="ctr"/>
                      <a:r>
                        <a:rPr lang="nl-BE" sz="1200" dirty="0"/>
                        <a:t>December 2024</a:t>
                      </a:r>
                    </a:p>
                  </a:txBody>
                  <a:tcPr anchor="ctr">
                    <a:solidFill>
                      <a:srgbClr val="7BB5E7"/>
                    </a:solidFill>
                  </a:tcPr>
                </a:tc>
                <a:tc>
                  <a:txBody>
                    <a:bodyPr/>
                    <a:lstStyle/>
                    <a:p>
                      <a:pPr algn="ctr"/>
                      <a:r>
                        <a:rPr lang="nl-BE" sz="1200" baseline="0" dirty="0"/>
                        <a:t>December 2025</a:t>
                      </a:r>
                      <a:endParaRPr lang="nl-BE" sz="1200" dirty="0"/>
                    </a:p>
                  </a:txBody>
                  <a:tcPr anchor="ctr">
                    <a:solidFill>
                      <a:srgbClr val="7BB5E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200"/>
                        <a:t>Groei over 1 jaar  (in % op basis van effectieve kredietstromen)</a:t>
                      </a:r>
                    </a:p>
                  </a:txBody>
                  <a:tcPr anchor="ctr">
                    <a:solidFill>
                      <a:srgbClr val="7BB5E7"/>
                    </a:solidFill>
                  </a:tcPr>
                </a:tc>
                <a:tc>
                  <a:txBody>
                    <a:bodyPr/>
                    <a:lstStyle/>
                    <a:p>
                      <a:pPr algn="ctr"/>
                      <a:r>
                        <a:rPr lang="nl-BE" sz="1200"/>
                        <a:t>Aandeel in totale kredietomloop aan ondernemingen </a:t>
                      </a:r>
                    </a:p>
                    <a:p>
                      <a:pPr algn="ctr"/>
                      <a:r>
                        <a:rPr lang="nl-BE" sz="1200"/>
                        <a:t>(in %)</a:t>
                      </a:r>
                    </a:p>
                  </a:txBody>
                  <a:tcPr anchor="ctr">
                    <a:solidFill>
                      <a:srgbClr val="7BB5E7"/>
                    </a:solidFill>
                  </a:tcPr>
                </a:tc>
                <a:extLst>
                  <a:ext uri="{0D108BD9-81ED-4DB2-BD59-A6C34878D82A}">
                    <a16:rowId xmlns:a16="http://schemas.microsoft.com/office/drawing/2014/main" val="10000"/>
                  </a:ext>
                </a:extLst>
              </a:tr>
              <a:tr h="442515">
                <a:tc>
                  <a:txBody>
                    <a:bodyPr/>
                    <a:lstStyle/>
                    <a:p>
                      <a:r>
                        <a:rPr lang="nl-BE" sz="1200"/>
                        <a:t>Kredieten op korte termijn (&lt;1 jaar)</a:t>
                      </a:r>
                    </a:p>
                  </a:txBody>
                  <a:tcPr/>
                </a:tc>
                <a:tc>
                  <a:txBody>
                    <a:bodyPr/>
                    <a:lstStyle/>
                    <a:p>
                      <a:pPr algn="ctr"/>
                      <a:r>
                        <a:rPr lang="en-GB" sz="1200"/>
                        <a:t>37.034</a:t>
                      </a:r>
                      <a:endParaRPr lang="LID4096" sz="1200"/>
                    </a:p>
                  </a:txBody>
                  <a:tcPr/>
                </a:tc>
                <a:tc>
                  <a:txBody>
                    <a:bodyPr/>
                    <a:lstStyle/>
                    <a:p>
                      <a:pPr algn="ctr"/>
                      <a:r>
                        <a:rPr lang="en-GB" sz="1200" dirty="0"/>
                        <a:t>42.343</a:t>
                      </a:r>
                      <a:endParaRPr lang="LID4096" sz="1200" dirty="0"/>
                    </a:p>
                  </a:txBody>
                  <a:tcPr/>
                </a:tc>
                <a:tc>
                  <a:txBody>
                    <a:bodyPr/>
                    <a:lstStyle/>
                    <a:p>
                      <a:pPr algn="ctr"/>
                      <a:r>
                        <a:rPr lang="en-GB" sz="1200" dirty="0"/>
                        <a:t>43.374</a:t>
                      </a:r>
                      <a:endParaRPr lang="LID4096" sz="1200" dirty="0"/>
                    </a:p>
                  </a:txBody>
                  <a:tcPr/>
                </a:tc>
                <a:tc>
                  <a:txBody>
                    <a:bodyPr/>
                    <a:lstStyle/>
                    <a:p>
                      <a:pPr algn="ctr"/>
                      <a:r>
                        <a:rPr lang="en-GB" sz="1200" dirty="0"/>
                        <a:t>+3,4</a:t>
                      </a:r>
                      <a:endParaRPr lang="LID4096" sz="1200" dirty="0"/>
                    </a:p>
                  </a:txBody>
                  <a:tcPr/>
                </a:tc>
                <a:tc>
                  <a:txBody>
                    <a:bodyPr/>
                    <a:lstStyle/>
                    <a:p>
                      <a:pPr algn="ctr"/>
                      <a:r>
                        <a:rPr lang="en-GB" sz="1200" dirty="0"/>
                        <a:t>22,8</a:t>
                      </a:r>
                      <a:endParaRPr lang="LID4096" sz="1200" dirty="0"/>
                    </a:p>
                  </a:txBody>
                  <a:tcPr/>
                </a:tc>
                <a:extLst>
                  <a:ext uri="{0D108BD9-81ED-4DB2-BD59-A6C34878D82A}">
                    <a16:rowId xmlns:a16="http://schemas.microsoft.com/office/drawing/2014/main" val="10001"/>
                  </a:ext>
                </a:extLst>
              </a:tr>
              <a:tr h="545566">
                <a:tc>
                  <a:txBody>
                    <a:bodyPr/>
                    <a:lstStyle/>
                    <a:p>
                      <a:r>
                        <a:rPr lang="nl-BE" sz="1200"/>
                        <a:t>Kredieten op middellange termijn </a:t>
                      </a:r>
                    </a:p>
                    <a:p>
                      <a:r>
                        <a:rPr lang="nl-BE" sz="1200"/>
                        <a:t>(&gt; 1 jaar tot ≤ 5 jaar)</a:t>
                      </a:r>
                    </a:p>
                  </a:txBody>
                  <a:tcPr/>
                </a:tc>
                <a:tc>
                  <a:txBody>
                    <a:bodyPr/>
                    <a:lstStyle/>
                    <a:p>
                      <a:pPr algn="ctr"/>
                      <a:r>
                        <a:rPr lang="en-GB" sz="1200"/>
                        <a:t>19.639</a:t>
                      </a:r>
                      <a:endParaRPr lang="LID4096" sz="1200"/>
                    </a:p>
                  </a:txBody>
                  <a:tcPr/>
                </a:tc>
                <a:tc>
                  <a:txBody>
                    <a:bodyPr/>
                    <a:lstStyle/>
                    <a:p>
                      <a:pPr algn="ctr"/>
                      <a:r>
                        <a:rPr lang="en-GB" sz="1200" dirty="0"/>
                        <a:t>23.461</a:t>
                      </a:r>
                      <a:endParaRPr lang="LID4096" sz="1200" dirty="0"/>
                    </a:p>
                  </a:txBody>
                  <a:tcPr/>
                </a:tc>
                <a:tc>
                  <a:txBody>
                    <a:bodyPr/>
                    <a:lstStyle/>
                    <a:p>
                      <a:pPr algn="ctr"/>
                      <a:r>
                        <a:rPr lang="en-GB" sz="1200" dirty="0"/>
                        <a:t>24.989</a:t>
                      </a:r>
                      <a:endParaRPr lang="LID4096" sz="1200" dirty="0"/>
                    </a:p>
                  </a:txBody>
                  <a:tcPr/>
                </a:tc>
                <a:tc>
                  <a:txBody>
                    <a:bodyPr/>
                    <a:lstStyle/>
                    <a:p>
                      <a:pPr algn="ctr"/>
                      <a:r>
                        <a:rPr lang="en-GB" sz="1200" dirty="0"/>
                        <a:t>+9,9</a:t>
                      </a:r>
                      <a:endParaRPr lang="LID4096" sz="1200" dirty="0"/>
                    </a:p>
                  </a:txBody>
                  <a:tcPr/>
                </a:tc>
                <a:tc>
                  <a:txBody>
                    <a:bodyPr/>
                    <a:lstStyle/>
                    <a:p>
                      <a:pPr algn="ctr"/>
                      <a:r>
                        <a:rPr lang="en-GB" sz="1200" dirty="0"/>
                        <a:t>13,1</a:t>
                      </a:r>
                      <a:endParaRPr lang="LID4096" sz="1200" dirty="0"/>
                    </a:p>
                  </a:txBody>
                  <a:tcPr/>
                </a:tc>
                <a:extLst>
                  <a:ext uri="{0D108BD9-81ED-4DB2-BD59-A6C34878D82A}">
                    <a16:rowId xmlns:a16="http://schemas.microsoft.com/office/drawing/2014/main" val="10002"/>
                  </a:ext>
                </a:extLst>
              </a:tr>
              <a:tr h="442515">
                <a:tc>
                  <a:txBody>
                    <a:bodyPr/>
                    <a:lstStyle/>
                    <a:p>
                      <a:r>
                        <a:rPr lang="nl-BE" sz="1200"/>
                        <a:t>Kredieten op lange termijn </a:t>
                      </a:r>
                    </a:p>
                    <a:p>
                      <a:r>
                        <a:rPr lang="nl-BE" sz="1200"/>
                        <a:t>(&gt; 5 jaar)</a:t>
                      </a:r>
                    </a:p>
                  </a:txBody>
                  <a:tcPr/>
                </a:tc>
                <a:tc>
                  <a:txBody>
                    <a:bodyPr/>
                    <a:lstStyle/>
                    <a:p>
                      <a:pPr algn="ctr"/>
                      <a:r>
                        <a:rPr lang="en-GB" sz="1200"/>
                        <a:t>90.985</a:t>
                      </a:r>
                      <a:endParaRPr lang="LID4096" sz="1200"/>
                    </a:p>
                  </a:txBody>
                  <a:tcPr/>
                </a:tc>
                <a:tc>
                  <a:txBody>
                    <a:bodyPr/>
                    <a:lstStyle/>
                    <a:p>
                      <a:pPr algn="ctr"/>
                      <a:r>
                        <a:rPr lang="en-GB" sz="1200" dirty="0"/>
                        <a:t>116.106</a:t>
                      </a:r>
                      <a:endParaRPr lang="LID4096" sz="1200" dirty="0"/>
                    </a:p>
                  </a:txBody>
                  <a:tcPr/>
                </a:tc>
                <a:tc>
                  <a:txBody>
                    <a:bodyPr/>
                    <a:lstStyle/>
                    <a:p>
                      <a:pPr algn="ctr"/>
                      <a:r>
                        <a:rPr lang="en-GB" sz="1200" dirty="0"/>
                        <a:t>122.199</a:t>
                      </a:r>
                      <a:endParaRPr lang="LID4096" sz="1200" dirty="0"/>
                    </a:p>
                  </a:txBody>
                  <a:tcPr/>
                </a:tc>
                <a:tc>
                  <a:txBody>
                    <a:bodyPr/>
                    <a:lstStyle/>
                    <a:p>
                      <a:pPr algn="ctr"/>
                      <a:r>
                        <a:rPr lang="en-GB" sz="1200" dirty="0"/>
                        <a:t>+4,7</a:t>
                      </a:r>
                      <a:endParaRPr lang="LID4096" sz="1200" dirty="0"/>
                    </a:p>
                  </a:txBody>
                  <a:tcPr/>
                </a:tc>
                <a:tc>
                  <a:txBody>
                    <a:bodyPr/>
                    <a:lstStyle/>
                    <a:p>
                      <a:pPr algn="ctr"/>
                      <a:r>
                        <a:rPr lang="en-GB" sz="1200" dirty="0"/>
                        <a:t>64,1</a:t>
                      </a:r>
                      <a:endParaRPr lang="LID4096" sz="1200" dirty="0"/>
                    </a:p>
                  </a:txBody>
                  <a:tcPr/>
                </a:tc>
                <a:extLst>
                  <a:ext uri="{0D108BD9-81ED-4DB2-BD59-A6C34878D82A}">
                    <a16:rowId xmlns:a16="http://schemas.microsoft.com/office/drawing/2014/main" val="10003"/>
                  </a:ext>
                </a:extLst>
              </a:tr>
            </a:tbl>
          </a:graphicData>
        </a:graphic>
      </p:graphicFrame>
      <p:sp>
        <p:nvSpPr>
          <p:cNvPr id="10" name="Rounded Rectangle 27">
            <a:extLst>
              <a:ext uri="{FF2B5EF4-FFF2-40B4-BE49-F238E27FC236}">
                <a16:creationId xmlns:a16="http://schemas.microsoft.com/office/drawing/2014/main" id="{DB2656AE-685B-4A09-BAD2-D26E6C4965AB}"/>
              </a:ext>
            </a:extLst>
          </p:cNvPr>
          <p:cNvSpPr/>
          <p:nvPr/>
        </p:nvSpPr>
        <p:spPr>
          <a:xfrm>
            <a:off x="366711" y="1621932"/>
            <a:ext cx="8320089" cy="894738"/>
          </a:xfrm>
          <a:prstGeom prst="roundRect">
            <a:avLst/>
          </a:prstGeom>
          <a:solidFill>
            <a:srgbClr val="7BB5E7"/>
          </a:solidFill>
          <a:ln>
            <a:solidFill>
              <a:srgbClr val="7BB5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a:solidFill>
                  <a:prstClr val="white"/>
                </a:solidFill>
              </a:rPr>
              <a:t>T</a:t>
            </a:r>
            <a:r>
              <a:rPr lang="nl-BE" sz="1600" err="1">
                <a:solidFill>
                  <a:prstClr val="white"/>
                </a:solidFill>
              </a:rPr>
              <a:t>ijdens</a:t>
            </a:r>
            <a:r>
              <a:rPr lang="nl-BE" sz="1600">
                <a:solidFill>
                  <a:prstClr val="white"/>
                </a:solidFill>
              </a:rPr>
              <a:t> de periode met zeer laag renteniveau, werd het aandeel van de kredieten op lange termijn steeds groter en stabiliseerde het nadien op dat niveau.</a:t>
            </a:r>
          </a:p>
        </p:txBody>
      </p:sp>
      <p:sp>
        <p:nvSpPr>
          <p:cNvPr id="4" name="Footer Placeholder 2">
            <a:extLst>
              <a:ext uri="{FF2B5EF4-FFF2-40B4-BE49-F238E27FC236}">
                <a16:creationId xmlns:a16="http://schemas.microsoft.com/office/drawing/2014/main" id="{25220ABB-5F60-DA69-DCB6-5C40898AC1FB}"/>
              </a:ext>
            </a:extLst>
          </p:cNvPr>
          <p:cNvSpPr txBox="1">
            <a:spLocks/>
          </p:cNvSpPr>
          <p:nvPr/>
        </p:nvSpPr>
        <p:spPr>
          <a:xfrm>
            <a:off x="5116749" y="6401888"/>
            <a:ext cx="3522860" cy="165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900" dirty="0">
                <a:solidFill>
                  <a:srgbClr val="7BB5E7"/>
                </a:solidFill>
              </a:rPr>
              <a:t>Platform Financiering van Ondernemingen – 1 maart 2026</a:t>
            </a:r>
            <a:endParaRPr lang="en-US" sz="900" dirty="0">
              <a:solidFill>
                <a:srgbClr val="7BB5E7"/>
              </a:solidFill>
            </a:endParaRPr>
          </a:p>
        </p:txBody>
      </p:sp>
    </p:spTree>
    <p:extLst>
      <p:ext uri="{BB962C8B-B14F-4D97-AF65-F5344CB8AC3E}">
        <p14:creationId xmlns:p14="http://schemas.microsoft.com/office/powerpoint/2010/main" val="364392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2720"/>
            <a:ext cx="8229600" cy="738664"/>
          </a:xfrm>
        </p:spPr>
        <p:txBody>
          <a:bodyPr/>
          <a:lstStyle/>
          <a:p>
            <a:pPr algn="just"/>
            <a:r>
              <a:rPr lang="nl-BE" sz="2400">
                <a:solidFill>
                  <a:srgbClr val="76BCE9"/>
                </a:solidFill>
              </a:rPr>
              <a:t>Evolutie van de kredietverlening aan niet-financiële ondernemingen volgens looptijd van het krediet</a:t>
            </a:r>
          </a:p>
        </p:txBody>
      </p:sp>
      <p:sp>
        <p:nvSpPr>
          <p:cNvPr id="5" name="Slide Number Placeholder 4"/>
          <p:cNvSpPr>
            <a:spLocks noGrp="1"/>
          </p:cNvSpPr>
          <p:nvPr>
            <p:ph type="sldNum" sz="quarter" idx="4"/>
          </p:nvPr>
        </p:nvSpPr>
        <p:spPr/>
        <p:txBody>
          <a:bodyPr/>
          <a:lstStyle/>
          <a:p>
            <a:fld id="{B6F15528-21DE-4FAA-801E-634DDDAF4B2B}" type="slidenum">
              <a:rPr lang="nl-BE"/>
              <a:pPr/>
              <a:t>5</a:t>
            </a:fld>
            <a:endParaRPr lang="nl-BE"/>
          </a:p>
        </p:txBody>
      </p:sp>
      <p:sp>
        <p:nvSpPr>
          <p:cNvPr id="9" name="TextBox 8"/>
          <p:cNvSpPr txBox="1"/>
          <p:nvPr/>
        </p:nvSpPr>
        <p:spPr>
          <a:xfrm>
            <a:off x="1770581" y="6147275"/>
            <a:ext cx="5433455" cy="246221"/>
          </a:xfrm>
          <a:prstGeom prst="rect">
            <a:avLst/>
          </a:prstGeom>
          <a:noFill/>
        </p:spPr>
        <p:txBody>
          <a:bodyPr wrap="square" rtlCol="0">
            <a:spAutoFit/>
          </a:bodyPr>
          <a:lstStyle/>
          <a:p>
            <a:r>
              <a:rPr lang="nl-BE" sz="1000">
                <a:solidFill>
                  <a:prstClr val="black"/>
                </a:solidFill>
              </a:rPr>
              <a:t>Bron: Schema A – NBB</a:t>
            </a:r>
          </a:p>
        </p:txBody>
      </p:sp>
      <p:sp>
        <p:nvSpPr>
          <p:cNvPr id="10" name="Rounded Rectangle 27">
            <a:extLst>
              <a:ext uri="{FF2B5EF4-FFF2-40B4-BE49-F238E27FC236}">
                <a16:creationId xmlns:a16="http://schemas.microsoft.com/office/drawing/2014/main" id="{DB2656AE-685B-4A09-BAD2-D26E6C4965AB}"/>
              </a:ext>
            </a:extLst>
          </p:cNvPr>
          <p:cNvSpPr/>
          <p:nvPr/>
        </p:nvSpPr>
        <p:spPr>
          <a:xfrm>
            <a:off x="1352825" y="1293683"/>
            <a:ext cx="6634724" cy="1008401"/>
          </a:xfrm>
          <a:prstGeom prst="roundRect">
            <a:avLst/>
          </a:prstGeom>
          <a:solidFill>
            <a:srgbClr val="7BB5E7"/>
          </a:solidFill>
          <a:ln>
            <a:solidFill>
              <a:srgbClr val="7BB5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BE" sz="1600" dirty="0">
                <a:solidFill>
                  <a:prstClr val="white"/>
                </a:solidFill>
              </a:rPr>
              <a:t>Eind december 2025 lag het uitstaand volume korte termijnkredieten (+3,4%), middellange termijnkredieten (+9,9%) en lange termijnkredieten (+4,7%) hoger dan een jaar eerder.</a:t>
            </a:r>
          </a:p>
        </p:txBody>
      </p:sp>
      <p:sp>
        <p:nvSpPr>
          <p:cNvPr id="6" name="Footer Placeholder 2">
            <a:extLst>
              <a:ext uri="{FF2B5EF4-FFF2-40B4-BE49-F238E27FC236}">
                <a16:creationId xmlns:a16="http://schemas.microsoft.com/office/drawing/2014/main" id="{29A4E6C8-7AF1-49B5-6168-091E50A3826B}"/>
              </a:ext>
            </a:extLst>
          </p:cNvPr>
          <p:cNvSpPr txBox="1">
            <a:spLocks/>
          </p:cNvSpPr>
          <p:nvPr/>
        </p:nvSpPr>
        <p:spPr>
          <a:xfrm>
            <a:off x="5116749" y="6401888"/>
            <a:ext cx="3522860" cy="165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900" dirty="0">
                <a:solidFill>
                  <a:srgbClr val="7BB5E7"/>
                </a:solidFill>
              </a:rPr>
              <a:t>Platform Financiering van Ondernemingen – 1 maart 2026</a:t>
            </a:r>
            <a:endParaRPr lang="en-US" sz="900" dirty="0">
              <a:solidFill>
                <a:srgbClr val="7BB5E7"/>
              </a:solidFill>
            </a:endParaRPr>
          </a:p>
        </p:txBody>
      </p:sp>
      <p:pic>
        <p:nvPicPr>
          <p:cNvPr id="4" name="Picture 3">
            <a:extLst>
              <a:ext uri="{FF2B5EF4-FFF2-40B4-BE49-F238E27FC236}">
                <a16:creationId xmlns:a16="http://schemas.microsoft.com/office/drawing/2014/main" id="{1B7E7F57-8974-4ABB-AB38-DE797364F314}"/>
              </a:ext>
            </a:extLst>
          </p:cNvPr>
          <p:cNvPicPr>
            <a:picLocks noChangeAspect="1"/>
          </p:cNvPicPr>
          <p:nvPr/>
        </p:nvPicPr>
        <p:blipFill>
          <a:blip r:embed="rId3"/>
          <a:stretch>
            <a:fillRect/>
          </a:stretch>
        </p:blipFill>
        <p:spPr>
          <a:xfrm>
            <a:off x="1889340" y="2426340"/>
            <a:ext cx="5686112" cy="3712543"/>
          </a:xfrm>
          <a:prstGeom prst="rect">
            <a:avLst/>
          </a:prstGeom>
        </p:spPr>
      </p:pic>
    </p:spTree>
    <p:extLst>
      <p:ext uri="{BB962C8B-B14F-4D97-AF65-F5344CB8AC3E}">
        <p14:creationId xmlns:p14="http://schemas.microsoft.com/office/powerpoint/2010/main" val="410536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B6F15528-21DE-4FAA-801E-634DDDAF4B2B}" type="slidenum">
              <a:rPr lang="nl-BE"/>
              <a:pPr/>
              <a:t>6</a:t>
            </a:fld>
            <a:endParaRPr lang="nl-BE"/>
          </a:p>
        </p:txBody>
      </p:sp>
      <p:sp>
        <p:nvSpPr>
          <p:cNvPr id="2" name="Rectangle 1"/>
          <p:cNvSpPr/>
          <p:nvPr/>
        </p:nvSpPr>
        <p:spPr>
          <a:xfrm>
            <a:off x="757983" y="5502234"/>
            <a:ext cx="7467008" cy="253916"/>
          </a:xfrm>
          <a:prstGeom prst="rect">
            <a:avLst/>
          </a:prstGeom>
        </p:spPr>
        <p:txBody>
          <a:bodyPr wrap="square">
            <a:spAutoFit/>
          </a:bodyPr>
          <a:lstStyle/>
          <a:p>
            <a:r>
              <a:rPr lang="nl-BE" sz="1050">
                <a:solidFill>
                  <a:prstClr val="black"/>
                </a:solidFill>
              </a:rPr>
              <a:t>Bron : Kredietbarometer Febelfin</a:t>
            </a:r>
          </a:p>
        </p:txBody>
      </p:sp>
      <p:sp>
        <p:nvSpPr>
          <p:cNvPr id="7" name="Rounded Rectangle 6"/>
          <p:cNvSpPr/>
          <p:nvPr/>
        </p:nvSpPr>
        <p:spPr>
          <a:xfrm>
            <a:off x="499565" y="702978"/>
            <a:ext cx="7818540" cy="1029167"/>
          </a:xfrm>
          <a:prstGeom prst="roundRect">
            <a:avLst/>
          </a:prstGeom>
          <a:solidFill>
            <a:srgbClr val="7BB5E7"/>
          </a:solidFill>
          <a:ln>
            <a:solidFill>
              <a:srgbClr val="7BB5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200"/>
              </a:spcAft>
            </a:pPr>
            <a:r>
              <a:rPr lang="nl-BE" sz="1600">
                <a:solidFill>
                  <a:schemeClr val="bg1"/>
                </a:solidFill>
                <a:effectLst/>
                <a:latin typeface="Calibri" panose="020F0502020204030204" pitchFamily="34" charset="0"/>
                <a:ea typeface="Arial" panose="020B0604020202020204" pitchFamily="34" charset="0"/>
                <a:cs typeface="Times New Roman" panose="02020603050405020304" pitchFamily="18" charset="0"/>
              </a:rPr>
              <a:t>Eind december 2025 </a:t>
            </a:r>
            <a:r>
              <a:rPr lang="nl-BE" sz="1600">
                <a:solidFill>
                  <a:schemeClr val="bg1"/>
                </a:solidFill>
                <a:latin typeface="Calibri" panose="020F0502020204030204" pitchFamily="34" charset="0"/>
                <a:ea typeface="Arial" panose="020B0604020202020204" pitchFamily="34" charset="0"/>
                <a:cs typeface="Times New Roman" panose="02020603050405020304" pitchFamily="18" charset="0"/>
              </a:rPr>
              <a:t>bedroeg</a:t>
            </a:r>
            <a:r>
              <a:rPr lang="nl-BE" sz="1600">
                <a:solidFill>
                  <a:schemeClr val="bg1"/>
                </a:solidFill>
                <a:effectLst/>
                <a:latin typeface="Calibri" panose="020F0502020204030204" pitchFamily="34" charset="0"/>
                <a:ea typeface="Arial" panose="020B0604020202020204" pitchFamily="34" charset="0"/>
                <a:cs typeface="Times New Roman" panose="02020603050405020304" pitchFamily="18" charset="0"/>
              </a:rPr>
              <a:t> het uitstaande bedrag aan opgenomen ondernemingskredieten (inclusief verbinteniskredieten, dat zijn bijvoorbeeld garantiekredieten en documentaire kredieten) circa </a:t>
            </a:r>
            <a:r>
              <a:rPr lang="nl-BE" sz="1600">
                <a:solidFill>
                  <a:schemeClr val="bg1"/>
                </a:solidFill>
                <a:latin typeface="Calibri" panose="020F0502020204030204" pitchFamily="34" charset="0"/>
                <a:ea typeface="Arial" panose="020B0604020202020204" pitchFamily="34" charset="0"/>
                <a:cs typeface="Times New Roman" panose="02020603050405020304" pitchFamily="18" charset="0"/>
              </a:rPr>
              <a:t>202</a:t>
            </a:r>
            <a:r>
              <a:rPr lang="nl-BE" sz="1600">
                <a:solidFill>
                  <a:schemeClr val="bg1"/>
                </a:solidFill>
                <a:effectLst/>
                <a:latin typeface="Calibri" panose="020F0502020204030204" pitchFamily="34" charset="0"/>
                <a:ea typeface="Arial" panose="020B0604020202020204" pitchFamily="34" charset="0"/>
                <a:cs typeface="Times New Roman" panose="02020603050405020304" pitchFamily="18" charset="0"/>
              </a:rPr>
              <a:t> miljard euro.</a:t>
            </a:r>
            <a:endParaRPr lang="en-GB" sz="1600">
              <a:solidFill>
                <a:schemeClr val="bg1"/>
              </a:solidFill>
              <a:latin typeface="Calibri" panose="020F0502020204030204" pitchFamily="34" charset="0"/>
              <a:ea typeface="Arial" panose="020B060402020202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4FBA02A0-8ACC-60F6-388D-3E9E205CD33D}"/>
              </a:ext>
            </a:extLst>
          </p:cNvPr>
          <p:cNvSpPr txBox="1">
            <a:spLocks/>
          </p:cNvSpPr>
          <p:nvPr/>
        </p:nvSpPr>
        <p:spPr>
          <a:xfrm>
            <a:off x="5116749" y="6401888"/>
            <a:ext cx="3522860" cy="165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900" dirty="0">
                <a:solidFill>
                  <a:srgbClr val="7BB5E7"/>
                </a:solidFill>
              </a:rPr>
              <a:t>Platform Financiering van Ondernemingen – 1 maart 2026</a:t>
            </a:r>
            <a:endParaRPr lang="en-US" sz="900" dirty="0">
              <a:solidFill>
                <a:srgbClr val="7BB5E7"/>
              </a:solidFill>
            </a:endParaRPr>
          </a:p>
        </p:txBody>
      </p:sp>
      <p:sp>
        <p:nvSpPr>
          <p:cNvPr id="6" name="TextBox 5">
            <a:extLst>
              <a:ext uri="{FF2B5EF4-FFF2-40B4-BE49-F238E27FC236}">
                <a16:creationId xmlns:a16="http://schemas.microsoft.com/office/drawing/2014/main" id="{A3B93DA3-F2D2-9FFA-C8E7-4365A2501FD2}"/>
              </a:ext>
            </a:extLst>
          </p:cNvPr>
          <p:cNvSpPr txBox="1"/>
          <p:nvPr/>
        </p:nvSpPr>
        <p:spPr>
          <a:xfrm>
            <a:off x="412955" y="232921"/>
            <a:ext cx="7299435" cy="461665"/>
          </a:xfrm>
          <a:prstGeom prst="rect">
            <a:avLst/>
          </a:prstGeom>
          <a:noFill/>
        </p:spPr>
        <p:txBody>
          <a:bodyPr wrap="square" rtlCol="0">
            <a:spAutoFit/>
          </a:bodyPr>
          <a:lstStyle/>
          <a:p>
            <a:r>
              <a:rPr lang="nl-BE" sz="2400">
                <a:solidFill>
                  <a:srgbClr val="76BCE9"/>
                </a:solidFill>
              </a:rPr>
              <a:t>Kredieten aan ondernemingen - omloop</a:t>
            </a:r>
          </a:p>
        </p:txBody>
      </p:sp>
      <p:pic>
        <p:nvPicPr>
          <p:cNvPr id="8" name="Picture 7">
            <a:extLst>
              <a:ext uri="{FF2B5EF4-FFF2-40B4-BE49-F238E27FC236}">
                <a16:creationId xmlns:a16="http://schemas.microsoft.com/office/drawing/2014/main" id="{018FBD6E-CF2C-0A84-B8F0-B95084162EBE}"/>
              </a:ext>
            </a:extLst>
          </p:cNvPr>
          <p:cNvPicPr>
            <a:picLocks noChangeAspect="1"/>
          </p:cNvPicPr>
          <p:nvPr/>
        </p:nvPicPr>
        <p:blipFill>
          <a:blip r:embed="rId3"/>
          <a:stretch>
            <a:fillRect/>
          </a:stretch>
        </p:blipFill>
        <p:spPr>
          <a:xfrm>
            <a:off x="868017" y="1835116"/>
            <a:ext cx="7085361" cy="3529372"/>
          </a:xfrm>
          <a:prstGeom prst="rect">
            <a:avLst/>
          </a:prstGeom>
        </p:spPr>
      </p:pic>
    </p:spTree>
    <p:extLst>
      <p:ext uri="{BB962C8B-B14F-4D97-AF65-F5344CB8AC3E}">
        <p14:creationId xmlns:p14="http://schemas.microsoft.com/office/powerpoint/2010/main" val="83550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1831" y="5893056"/>
            <a:ext cx="6848169" cy="230832"/>
          </a:xfrm>
          <a:prstGeom prst="rect">
            <a:avLst/>
          </a:prstGeom>
        </p:spPr>
        <p:txBody>
          <a:bodyPr wrap="square">
            <a:spAutoFit/>
          </a:bodyPr>
          <a:lstStyle/>
          <a:p>
            <a:r>
              <a:rPr lang="nl-BE" sz="900">
                <a:solidFill>
                  <a:prstClr val="black"/>
                </a:solidFill>
              </a:rPr>
              <a:t>Bron : Kredietbarometer Febelfin</a:t>
            </a:r>
            <a:endParaRPr lang="en-GB" sz="900">
              <a:solidFill>
                <a:prstClr val="black"/>
              </a:solidFill>
            </a:endParaRPr>
          </a:p>
        </p:txBody>
      </p:sp>
      <p:sp>
        <p:nvSpPr>
          <p:cNvPr id="7" name="Rounded Rectangle 6"/>
          <p:cNvSpPr/>
          <p:nvPr/>
        </p:nvSpPr>
        <p:spPr>
          <a:xfrm>
            <a:off x="412955" y="733362"/>
            <a:ext cx="8048293" cy="1237845"/>
          </a:xfrm>
          <a:prstGeom prst="roundRect">
            <a:avLst/>
          </a:prstGeom>
          <a:solidFill>
            <a:srgbClr val="7BB5E7"/>
          </a:solidFill>
          <a:ln>
            <a:solidFill>
              <a:srgbClr val="7BB5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nl-BE" sz="1600"/>
              <a:t>In het vierde trimester van 2025 werden er ten opzichte van hetzelfde trimester vorig jaar meer kredieten aangevraagd. Het aantal kredietaanvragen klom met 4,7%. Het bedrag van de aangevraagde kredieten steeg met 7,9%.</a:t>
            </a:r>
            <a:endParaRPr lang="en-GB" sz="1600"/>
          </a:p>
        </p:txBody>
      </p:sp>
      <p:sp>
        <p:nvSpPr>
          <p:cNvPr id="3" name="TextBox 2"/>
          <p:cNvSpPr txBox="1"/>
          <p:nvPr/>
        </p:nvSpPr>
        <p:spPr>
          <a:xfrm>
            <a:off x="412955" y="232921"/>
            <a:ext cx="7299435" cy="461665"/>
          </a:xfrm>
          <a:prstGeom prst="rect">
            <a:avLst/>
          </a:prstGeom>
          <a:noFill/>
        </p:spPr>
        <p:txBody>
          <a:bodyPr wrap="square" rtlCol="0">
            <a:spAutoFit/>
          </a:bodyPr>
          <a:lstStyle/>
          <a:p>
            <a:r>
              <a:rPr lang="nl-BE" sz="2400">
                <a:solidFill>
                  <a:srgbClr val="76BCE9"/>
                </a:solidFill>
              </a:rPr>
              <a:t>Kredieten aan ondernemingen - kredietvraag</a:t>
            </a:r>
          </a:p>
        </p:txBody>
      </p:sp>
      <p:sp>
        <p:nvSpPr>
          <p:cNvPr id="6" name="Slide Number Placeholder 5"/>
          <p:cNvSpPr>
            <a:spLocks noGrp="1"/>
          </p:cNvSpPr>
          <p:nvPr>
            <p:ph type="sldNum" sz="quarter" idx="4"/>
          </p:nvPr>
        </p:nvSpPr>
        <p:spPr/>
        <p:txBody>
          <a:bodyPr/>
          <a:lstStyle/>
          <a:p>
            <a:fld id="{B6F15528-21DE-4FAA-801E-634DDDAF4B2B}" type="slidenum">
              <a:rPr lang="nl-BE" smtClean="0"/>
              <a:pPr/>
              <a:t>7</a:t>
            </a:fld>
            <a:endParaRPr lang="nl-BE"/>
          </a:p>
        </p:txBody>
      </p:sp>
      <p:sp>
        <p:nvSpPr>
          <p:cNvPr id="5" name="Footer Placeholder 2">
            <a:extLst>
              <a:ext uri="{FF2B5EF4-FFF2-40B4-BE49-F238E27FC236}">
                <a16:creationId xmlns:a16="http://schemas.microsoft.com/office/drawing/2014/main" id="{19CE9B41-C60B-0A26-1A92-35BFE6F50F09}"/>
              </a:ext>
            </a:extLst>
          </p:cNvPr>
          <p:cNvSpPr txBox="1">
            <a:spLocks/>
          </p:cNvSpPr>
          <p:nvPr/>
        </p:nvSpPr>
        <p:spPr>
          <a:xfrm>
            <a:off x="5116749" y="6401888"/>
            <a:ext cx="3522860" cy="165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900" dirty="0">
                <a:solidFill>
                  <a:srgbClr val="7BB5E7"/>
                </a:solidFill>
              </a:rPr>
              <a:t>Platform Financiering van Ondernemingen – 1 maart 2026</a:t>
            </a:r>
            <a:endParaRPr lang="en-US" sz="900" dirty="0">
              <a:solidFill>
                <a:srgbClr val="7BB5E7"/>
              </a:solidFill>
            </a:endParaRPr>
          </a:p>
        </p:txBody>
      </p:sp>
      <p:pic>
        <p:nvPicPr>
          <p:cNvPr id="8" name="Picture 7">
            <a:extLst>
              <a:ext uri="{FF2B5EF4-FFF2-40B4-BE49-F238E27FC236}">
                <a16:creationId xmlns:a16="http://schemas.microsoft.com/office/drawing/2014/main" id="{B7CEABBD-BB18-98C8-4DBA-1C073188B3A5}"/>
              </a:ext>
            </a:extLst>
          </p:cNvPr>
          <p:cNvPicPr>
            <a:picLocks noChangeAspect="1"/>
          </p:cNvPicPr>
          <p:nvPr/>
        </p:nvPicPr>
        <p:blipFill>
          <a:blip r:embed="rId3"/>
          <a:stretch>
            <a:fillRect/>
          </a:stretch>
        </p:blipFill>
        <p:spPr>
          <a:xfrm>
            <a:off x="1368429" y="2255869"/>
            <a:ext cx="5877053" cy="3359187"/>
          </a:xfrm>
          <a:prstGeom prst="rect">
            <a:avLst/>
          </a:prstGeom>
        </p:spPr>
      </p:pic>
    </p:spTree>
    <p:extLst>
      <p:ext uri="{BB962C8B-B14F-4D97-AF65-F5344CB8AC3E}">
        <p14:creationId xmlns:p14="http://schemas.microsoft.com/office/powerpoint/2010/main" val="16724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0023" y="5807129"/>
            <a:ext cx="6848169" cy="230832"/>
          </a:xfrm>
          <a:prstGeom prst="rect">
            <a:avLst/>
          </a:prstGeom>
        </p:spPr>
        <p:txBody>
          <a:bodyPr wrap="square">
            <a:spAutoFit/>
          </a:bodyPr>
          <a:lstStyle/>
          <a:p>
            <a:r>
              <a:rPr lang="nl-BE" sz="900">
                <a:solidFill>
                  <a:prstClr val="black"/>
                </a:solidFill>
              </a:rPr>
              <a:t>Bron : Kredietbarometer Febelfin</a:t>
            </a:r>
            <a:endParaRPr lang="en-GB" sz="900">
              <a:solidFill>
                <a:prstClr val="black"/>
              </a:solidFill>
            </a:endParaRPr>
          </a:p>
        </p:txBody>
      </p:sp>
      <p:sp>
        <p:nvSpPr>
          <p:cNvPr id="7" name="Rounded Rectangle 6"/>
          <p:cNvSpPr/>
          <p:nvPr/>
        </p:nvSpPr>
        <p:spPr>
          <a:xfrm>
            <a:off x="412955" y="820039"/>
            <a:ext cx="8502447" cy="1234470"/>
          </a:xfrm>
          <a:prstGeom prst="roundRect">
            <a:avLst/>
          </a:prstGeom>
          <a:solidFill>
            <a:srgbClr val="7BB5E7"/>
          </a:solidFill>
          <a:ln>
            <a:solidFill>
              <a:srgbClr val="7BB5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nl-BE" sz="1600"/>
              <a:t>In het vierde trimester van 2025 werden er 2,6% meer ondernemingskredieten toegekend dan in dezelfde periode van 2024. Het bedrag van de verstrekte kredieten daalde met 13,8%. Dit valt te verklaren door het feit dat een bank in het vierde trimester van 2024 een aantal zeer grote kredieten toekende.</a:t>
            </a:r>
            <a:endParaRPr lang="en-GB" sz="1600"/>
          </a:p>
        </p:txBody>
      </p:sp>
      <p:sp>
        <p:nvSpPr>
          <p:cNvPr id="3" name="TextBox 2"/>
          <p:cNvSpPr txBox="1"/>
          <p:nvPr/>
        </p:nvSpPr>
        <p:spPr>
          <a:xfrm>
            <a:off x="412955" y="232921"/>
            <a:ext cx="7299435" cy="461665"/>
          </a:xfrm>
          <a:prstGeom prst="rect">
            <a:avLst/>
          </a:prstGeom>
          <a:noFill/>
        </p:spPr>
        <p:txBody>
          <a:bodyPr wrap="square" rtlCol="0">
            <a:spAutoFit/>
          </a:bodyPr>
          <a:lstStyle/>
          <a:p>
            <a:r>
              <a:rPr lang="nl-BE" sz="2400">
                <a:solidFill>
                  <a:srgbClr val="76BCE9"/>
                </a:solidFill>
              </a:rPr>
              <a:t>Kredieten aan ondernemingen - kredietproductie</a:t>
            </a:r>
          </a:p>
        </p:txBody>
      </p:sp>
      <p:sp>
        <p:nvSpPr>
          <p:cNvPr id="6" name="Slide Number Placeholder 5"/>
          <p:cNvSpPr>
            <a:spLocks noGrp="1"/>
          </p:cNvSpPr>
          <p:nvPr>
            <p:ph type="sldNum" sz="quarter" idx="4"/>
          </p:nvPr>
        </p:nvSpPr>
        <p:spPr/>
        <p:txBody>
          <a:bodyPr/>
          <a:lstStyle/>
          <a:p>
            <a:fld id="{B6F15528-21DE-4FAA-801E-634DDDAF4B2B}" type="slidenum">
              <a:rPr lang="nl-BE" smtClean="0"/>
              <a:pPr/>
              <a:t>8</a:t>
            </a:fld>
            <a:endParaRPr lang="nl-BE"/>
          </a:p>
        </p:txBody>
      </p:sp>
      <p:sp>
        <p:nvSpPr>
          <p:cNvPr id="5" name="Footer Placeholder 2">
            <a:extLst>
              <a:ext uri="{FF2B5EF4-FFF2-40B4-BE49-F238E27FC236}">
                <a16:creationId xmlns:a16="http://schemas.microsoft.com/office/drawing/2014/main" id="{0D2D4732-9DF7-BBA8-CD11-F513928A7B19}"/>
              </a:ext>
            </a:extLst>
          </p:cNvPr>
          <p:cNvSpPr txBox="1">
            <a:spLocks/>
          </p:cNvSpPr>
          <p:nvPr/>
        </p:nvSpPr>
        <p:spPr>
          <a:xfrm>
            <a:off x="5116749" y="6401888"/>
            <a:ext cx="3522860" cy="165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900" dirty="0">
                <a:solidFill>
                  <a:srgbClr val="7BB5E7"/>
                </a:solidFill>
              </a:rPr>
              <a:t>Platform Financiering van Ondernemingen – 1 maart 2026</a:t>
            </a:r>
            <a:endParaRPr lang="en-US" sz="900" dirty="0">
              <a:solidFill>
                <a:srgbClr val="7BB5E7"/>
              </a:solidFill>
            </a:endParaRPr>
          </a:p>
        </p:txBody>
      </p:sp>
      <p:pic>
        <p:nvPicPr>
          <p:cNvPr id="8" name="Picture 7">
            <a:extLst>
              <a:ext uri="{FF2B5EF4-FFF2-40B4-BE49-F238E27FC236}">
                <a16:creationId xmlns:a16="http://schemas.microsoft.com/office/drawing/2014/main" id="{C7B44480-F674-C578-AE19-BF84E7C89EF2}"/>
              </a:ext>
            </a:extLst>
          </p:cNvPr>
          <p:cNvPicPr>
            <a:picLocks noChangeAspect="1"/>
          </p:cNvPicPr>
          <p:nvPr/>
        </p:nvPicPr>
        <p:blipFill>
          <a:blip r:embed="rId3"/>
          <a:stretch>
            <a:fillRect/>
          </a:stretch>
        </p:blipFill>
        <p:spPr>
          <a:xfrm>
            <a:off x="1567212" y="2265978"/>
            <a:ext cx="5877053" cy="3359187"/>
          </a:xfrm>
          <a:prstGeom prst="rect">
            <a:avLst/>
          </a:prstGeom>
        </p:spPr>
      </p:pic>
    </p:spTree>
    <p:extLst>
      <p:ext uri="{BB962C8B-B14F-4D97-AF65-F5344CB8AC3E}">
        <p14:creationId xmlns:p14="http://schemas.microsoft.com/office/powerpoint/2010/main" val="372060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3EEA45-C3FE-100B-EBC3-DFE0BDD6E309}"/>
              </a:ext>
            </a:extLst>
          </p:cNvPr>
          <p:cNvPicPr>
            <a:picLocks noChangeAspect="1"/>
          </p:cNvPicPr>
          <p:nvPr/>
        </p:nvPicPr>
        <p:blipFill>
          <a:blip r:embed="rId3"/>
          <a:stretch>
            <a:fillRect/>
          </a:stretch>
        </p:blipFill>
        <p:spPr>
          <a:xfrm>
            <a:off x="519191" y="1825350"/>
            <a:ext cx="8249395" cy="4166786"/>
          </a:xfrm>
          <a:prstGeom prst="rect">
            <a:avLst/>
          </a:prstGeom>
        </p:spPr>
      </p:pic>
      <p:sp>
        <p:nvSpPr>
          <p:cNvPr id="2" name="Title 1"/>
          <p:cNvSpPr>
            <a:spLocks noGrp="1"/>
          </p:cNvSpPr>
          <p:nvPr>
            <p:ph type="title"/>
          </p:nvPr>
        </p:nvSpPr>
        <p:spPr>
          <a:xfrm>
            <a:off x="274842" y="253920"/>
            <a:ext cx="8229600" cy="430887"/>
          </a:xfrm>
        </p:spPr>
        <p:txBody>
          <a:bodyPr/>
          <a:lstStyle/>
          <a:p>
            <a:r>
              <a:rPr lang="nl-BE">
                <a:solidFill>
                  <a:srgbClr val="76BCE9"/>
                </a:solidFill>
              </a:rPr>
              <a:t>Kredietbelemmeringen</a:t>
            </a:r>
            <a:endParaRPr lang="fr-BE" sz="2400">
              <a:solidFill>
                <a:srgbClr val="76BCE9"/>
              </a:solidFill>
            </a:endParaRPr>
          </a:p>
        </p:txBody>
      </p:sp>
      <p:sp>
        <p:nvSpPr>
          <p:cNvPr id="13" name="Slide Number Placeholder 12"/>
          <p:cNvSpPr>
            <a:spLocks noGrp="1"/>
          </p:cNvSpPr>
          <p:nvPr>
            <p:ph type="sldNum" sz="quarter" idx="4"/>
          </p:nvPr>
        </p:nvSpPr>
        <p:spPr/>
        <p:txBody>
          <a:bodyPr/>
          <a:lstStyle/>
          <a:p>
            <a:fld id="{B6F15528-21DE-4FAA-801E-634DDDAF4B2B}" type="slidenum">
              <a:rPr lang="nl-BE"/>
              <a:pPr/>
              <a:t>9</a:t>
            </a:fld>
            <a:endParaRPr lang="nl-BE"/>
          </a:p>
        </p:txBody>
      </p:sp>
      <p:sp>
        <p:nvSpPr>
          <p:cNvPr id="16" name="Rounded Rectangle 15"/>
          <p:cNvSpPr/>
          <p:nvPr/>
        </p:nvSpPr>
        <p:spPr>
          <a:xfrm>
            <a:off x="274842" y="788571"/>
            <a:ext cx="8738094" cy="911409"/>
          </a:xfrm>
          <a:prstGeom prst="roundRect">
            <a:avLst/>
          </a:prstGeom>
          <a:solidFill>
            <a:srgbClr val="7BB5E7"/>
          </a:solidFill>
          <a:ln>
            <a:solidFill>
              <a:srgbClr val="7BB5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600"/>
              <a:t>In januari 2026 beschouwden slechts 13,4% van de ondernemers de kredietvoorwaarden als ongunstig. </a:t>
            </a:r>
            <a:endParaRPr lang="en-GB" sz="1400"/>
          </a:p>
        </p:txBody>
      </p:sp>
      <p:sp>
        <p:nvSpPr>
          <p:cNvPr id="14" name="Rectangle 13"/>
          <p:cNvSpPr/>
          <p:nvPr/>
        </p:nvSpPr>
        <p:spPr>
          <a:xfrm>
            <a:off x="605451" y="5992136"/>
            <a:ext cx="768159" cy="253724"/>
          </a:xfrm>
          <a:prstGeom prst="rect">
            <a:avLst/>
          </a:prstGeom>
        </p:spPr>
        <p:txBody>
          <a:bodyPr wrap="none">
            <a:spAutoFit/>
          </a:bodyPr>
          <a:lstStyle/>
          <a:p>
            <a:pPr>
              <a:lnSpc>
                <a:spcPct val="115000"/>
              </a:lnSpc>
            </a:pPr>
            <a:r>
              <a:rPr lang="nl-BE" sz="1000">
                <a:solidFill>
                  <a:prstClr val="black"/>
                </a:solidFill>
                <a:latin typeface="Tahoma" panose="020B0604030504040204" pitchFamily="34" charset="0"/>
                <a:ea typeface="Arial" panose="020B0604020202020204" pitchFamily="34" charset="0"/>
              </a:rPr>
              <a:t>Bron: NBB</a:t>
            </a:r>
            <a:endParaRPr lang="nl-BE" sz="1400">
              <a:solidFill>
                <a:prstClr val="black"/>
              </a:solidFill>
              <a:ea typeface="Arial" panose="020B0604020202020204" pitchFamily="34" charset="0"/>
            </a:endParaRPr>
          </a:p>
        </p:txBody>
      </p:sp>
      <p:sp>
        <p:nvSpPr>
          <p:cNvPr id="4" name="Footer Placeholder 2">
            <a:extLst>
              <a:ext uri="{FF2B5EF4-FFF2-40B4-BE49-F238E27FC236}">
                <a16:creationId xmlns:a16="http://schemas.microsoft.com/office/drawing/2014/main" id="{2C3867C7-80B6-8749-AAF1-1670AFE26930}"/>
              </a:ext>
            </a:extLst>
          </p:cNvPr>
          <p:cNvSpPr txBox="1">
            <a:spLocks/>
          </p:cNvSpPr>
          <p:nvPr/>
        </p:nvSpPr>
        <p:spPr>
          <a:xfrm>
            <a:off x="5116749" y="6401888"/>
            <a:ext cx="3522860" cy="165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900" dirty="0">
                <a:solidFill>
                  <a:srgbClr val="7BB5E7"/>
                </a:solidFill>
              </a:rPr>
              <a:t>Platform Financiering van Ondernemingen – 1 maart 2026</a:t>
            </a:r>
            <a:endParaRPr lang="en-US" sz="900" dirty="0">
              <a:solidFill>
                <a:srgbClr val="7BB5E7"/>
              </a:solidFill>
            </a:endParaRPr>
          </a:p>
        </p:txBody>
      </p:sp>
      <p:sp>
        <p:nvSpPr>
          <p:cNvPr id="12" name="Rectangle 11"/>
          <p:cNvSpPr/>
          <p:nvPr/>
        </p:nvSpPr>
        <p:spPr>
          <a:xfrm>
            <a:off x="1467484" y="2425662"/>
            <a:ext cx="5658404" cy="786810"/>
          </a:xfrm>
          <a:prstGeom prst="rect">
            <a:avLst/>
          </a:prstGeom>
          <a:noFill/>
          <a:ln>
            <a:solidFill>
              <a:srgbClr val="E83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400" i="1">
                <a:solidFill>
                  <a:schemeClr val="tx1"/>
                </a:solidFill>
              </a:rPr>
              <a:t>Een daling op deze grafiek geeft een verbetering weer in de perceptie van de kredietbelemmeringen. </a:t>
            </a:r>
            <a:r>
              <a:rPr lang="nl-BE" sz="1400" b="1" i="1">
                <a:solidFill>
                  <a:schemeClr val="tx1"/>
                </a:solidFill>
              </a:rPr>
              <a:t>Hoe lager de curve, hoe minder kredietbelemmeringen de ondernemers ervaren. </a:t>
            </a:r>
            <a:endParaRPr lang="nl-BE" sz="1400" i="1">
              <a:solidFill>
                <a:schemeClr val="tx1"/>
              </a:solidFill>
            </a:endParaRPr>
          </a:p>
        </p:txBody>
      </p:sp>
    </p:spTree>
    <p:extLst>
      <p:ext uri="{BB962C8B-B14F-4D97-AF65-F5344CB8AC3E}">
        <p14:creationId xmlns:p14="http://schemas.microsoft.com/office/powerpoint/2010/main" val="34290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Presentation_all_2014">
  <a:themeElements>
    <a:clrScheme name="Febelfin Color Scheme">
      <a:dk1>
        <a:sysClr val="windowText" lastClr="000000"/>
      </a:dk1>
      <a:lt1>
        <a:sysClr val="window" lastClr="FFFFFF"/>
      </a:lt1>
      <a:dk2>
        <a:srgbClr val="5B1F69"/>
      </a:dk2>
      <a:lt2>
        <a:srgbClr val="906EAE"/>
      </a:lt2>
      <a:accent1>
        <a:srgbClr val="5B1F69"/>
      </a:accent1>
      <a:accent2>
        <a:srgbClr val="B29BC7"/>
      </a:accent2>
      <a:accent3>
        <a:srgbClr val="30537D"/>
      </a:accent3>
      <a:accent4>
        <a:srgbClr val="84BDEA"/>
      </a:accent4>
      <a:accent5>
        <a:srgbClr val="20201E"/>
      </a:accent5>
      <a:accent6>
        <a:srgbClr val="CCBCDA"/>
      </a:accent6>
      <a:hlink>
        <a:srgbClr val="5B1F69"/>
      </a:hlink>
      <a:folHlink>
        <a:srgbClr val="5B1F69"/>
      </a:folHlink>
    </a:clrScheme>
    <a:fontScheme name="Febelfin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41f9ab02-a878-4cc9-9af6-01f1e12ec61a" ContentTypeId="0x01010032A9AACFCF4C7C4FAE7831EE793BEADF" PreviousValue="false"/>
</file>

<file path=customXml/item3.xml><?xml version="1.0" encoding="utf-8"?>
<p:properties xmlns:p="http://schemas.microsoft.com/office/2006/metadata/properties" xmlns:xsi="http://www.w3.org/2001/XMLSchema-instance" xmlns:pc="http://schemas.microsoft.com/office/infopath/2007/PartnerControls">
  <documentManagement>
    <OrganizationalUnit xmlns="11adbf3b-08dc-4843-a413-a62140753188">Platform financiering aan ondernemingen</OrganizationalUnit>
    <feb_DocumentID xmlns="11adbf3b-08dc-4843-a413-a62140753188">FEB422842</feb_DocumentID>
    <Feb_Language xmlns="11adbf3b-08dc-4843-a413-a62140753188">NL</Feb_Language>
    <Association xmlns="11adbf3b-08dc-4843-a413-a62140753188">Febelfin</Association>
    <LineOfActivity xmlns="11adbf3b-08dc-4843-a413-a62140753188">Economic Affairs</LineOfActivity>
    <Contact xmlns="11adbf3b-08dc-4843-a413-a62140753188">
      <UserInfo>
        <DisplayName>Tim De Vos</DisplayName>
        <AccountId>32</AccountId>
        <AccountType/>
      </UserInfo>
    </Contact>
  </documentManagement>
</p:properties>
</file>

<file path=customXml/item4.xml><?xml version="1.0" encoding="utf-8"?>
<ct:contentTypeSchema xmlns:ct="http://schemas.microsoft.com/office/2006/metadata/contentType" xmlns:ma="http://schemas.microsoft.com/office/2006/metadata/properties/metaAttributes" ct:_="" ma:_="" ma:contentTypeName="Press release" ma:contentTypeID="0x01010032A9AACFCF4C7C4FAE7831EE793BEADF00B15772C81F78E047A612110F3FFBF41F" ma:contentTypeVersion="29" ma:contentTypeDescription="Create a new document." ma:contentTypeScope="" ma:versionID="5cb111ea6a8571a4a59289c0b1f07507">
  <xsd:schema xmlns:xsd="http://www.w3.org/2001/XMLSchema" xmlns:xs="http://www.w3.org/2001/XMLSchema" xmlns:p="http://schemas.microsoft.com/office/2006/metadata/properties" xmlns:ns2="11adbf3b-08dc-4843-a413-a62140753188" targetNamespace="http://schemas.microsoft.com/office/2006/metadata/properties" ma:root="true" ma:fieldsID="b24c4f4a665cb01c6909ed62fd34dbb4" ns2:_="">
    <xsd:import namespace="11adbf3b-08dc-4843-a413-a62140753188"/>
    <xsd:element name="properties">
      <xsd:complexType>
        <xsd:sequence>
          <xsd:element name="documentManagement">
            <xsd:complexType>
              <xsd:all>
                <xsd:element ref="ns2:Association" minOccurs="0"/>
                <xsd:element ref="ns2:Feb_Language" minOccurs="0"/>
                <xsd:element ref="ns2:LineOfActivity" minOccurs="0"/>
                <xsd:element ref="ns2:Contact" minOccurs="0"/>
                <xsd:element ref="ns2:OrganizationalUnit" minOccurs="0"/>
                <xsd:element ref="ns2:feb_Documen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adbf3b-08dc-4843-a413-a62140753188" elementFormDefault="qualified">
    <xsd:import namespace="http://schemas.microsoft.com/office/2006/documentManagement/types"/>
    <xsd:import namespace="http://schemas.microsoft.com/office/infopath/2007/PartnerControls"/>
    <xsd:element name="Association" ma:index="8" nillable="true" ma:displayName="Organisation" ma:default="Febelfin" ma:description="" ma:format="Dropdown" ma:internalName="Association" ma:readOnly="false">
      <xsd:simpleType>
        <xsd:restriction base="dms:Choice">
          <xsd:enumeration value="Febelfin"/>
          <xsd:enumeration value="BEAMA"/>
          <xsd:enumeration value="Febelfin Academy"/>
        </xsd:restriction>
      </xsd:simpleType>
    </xsd:element>
    <xsd:element name="Feb_Language" ma:index="9" nillable="true" ma:displayName="Language" ma:default="EN" ma:description="" ma:format="Dropdown" ma:internalName="Feb_Language" ma:readOnly="false">
      <xsd:simpleType>
        <xsd:restriction base="dms:Choice">
          <xsd:enumeration value="NL"/>
          <xsd:enumeration value="FR"/>
          <xsd:enumeration value="EN"/>
          <xsd:enumeration value="Other"/>
          <xsd:enumeration value="Mixed"/>
        </xsd:restriction>
      </xsd:simpleType>
    </xsd:element>
    <xsd:element name="LineOfActivity" ma:index="10" nillable="true" ma:displayName="Hub" ma:description="" ma:format="Dropdown" ma:internalName="LineOfActivity" ma:readOnly="false">
      <xsd:simpleType>
        <xsd:restriction base="dms:Choice">
          <xsd:enumeration value="Retail Credit"/>
          <xsd:enumeration value="Corporate Banking"/>
          <xsd:enumeration value="Payments"/>
          <xsd:enumeration value="Financial Markets &amp; Infrastructure"/>
          <xsd:enumeration value="Regulatory Affairs"/>
          <xsd:enumeration value="Tax Affairs"/>
          <xsd:enumeration value="Economic Affairs"/>
          <xsd:enumeration value="Social Affairs"/>
          <xsd:enumeration value="Public Affairs"/>
          <xsd:enumeration value="Sustainable Finance"/>
          <xsd:enumeration value="European Public Affairs"/>
          <xsd:enumeration value="Corporate Affairs"/>
          <xsd:enumeration value="Communication"/>
          <xsd:enumeration value="Retail Savings"/>
          <xsd:enumeration value="Leasing"/>
          <xsd:enumeration value="Factoring"/>
          <xsd:enumeration value="Private Banking"/>
          <xsd:enumeration value="Digital &amp; Financial Inclusion"/>
        </xsd:restriction>
      </xsd:simpleType>
    </xsd:element>
    <xsd:element name="Contact" ma:index="11" nillable="true" ma:displayName="Contact" ma:default="" ma:description="" ma:SearchPeopleOnly="false" ma:SharePointGroup="0" ma:internalName="Contact"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rganizationalUnit" ma:index="12" nillable="true" ma:displayName="Organizational Unit" ma:default="" ma:description="" ma:internalName="OrganizationalUnit" ma:readOnly="false">
      <xsd:simpleType>
        <xsd:restriction base="dms:Text">
          <xsd:maxLength value="255"/>
        </xsd:restriction>
      </xsd:simpleType>
    </xsd:element>
    <xsd:element name="feb_DocumentID" ma:index="13" nillable="true" ma:displayName="Document ID" ma:default="" ma:description="" ma:indexed="true" ma:internalName="feb_DocumentID"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3E0227-01E1-49CC-AE02-8C15C471943B}">
  <ds:schemaRefs>
    <ds:schemaRef ds:uri="http://schemas.microsoft.com/sharepoint/v3/contenttype/forms"/>
  </ds:schemaRefs>
</ds:datastoreItem>
</file>

<file path=customXml/itemProps2.xml><?xml version="1.0" encoding="utf-8"?>
<ds:datastoreItem xmlns:ds="http://schemas.openxmlformats.org/officeDocument/2006/customXml" ds:itemID="{C9C524C9-8FB9-49B1-8D31-92B97A77D515}">
  <ds:schemaRefs>
    <ds:schemaRef ds:uri="Microsoft.SharePoint.Taxonomy.ContentTypeSync"/>
  </ds:schemaRefs>
</ds:datastoreItem>
</file>

<file path=customXml/itemProps3.xml><?xml version="1.0" encoding="utf-8"?>
<ds:datastoreItem xmlns:ds="http://schemas.openxmlformats.org/officeDocument/2006/customXml" ds:itemID="{392055F6-8963-4C3F-AC4A-731C1CDA48ED}">
  <ds:schemaRefs>
    <ds:schemaRef ds:uri="http://purl.org/dc/terms/"/>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purl.org/dc/elements/1.1/"/>
    <ds:schemaRef ds:uri="11adbf3b-08dc-4843-a413-a62140753188"/>
    <ds:schemaRef ds:uri="http://schemas.openxmlformats.org/package/2006/metadata/core-properties"/>
    <ds:schemaRef ds:uri="http://purl.org/dc/dcmitype/"/>
  </ds:schemaRefs>
</ds:datastoreItem>
</file>

<file path=customXml/itemProps4.xml><?xml version="1.0" encoding="utf-8"?>
<ds:datastoreItem xmlns:ds="http://schemas.openxmlformats.org/officeDocument/2006/customXml" ds:itemID="{DA73EBEF-D4D9-4C1A-A1EF-F180B28A73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adbf3b-08dc-4843-a413-a621407531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9ab91c96-5401-42b3-9982-7637d73ee386}" enabled="0" method="" siteId="{9ab91c96-5401-42b3-9982-7637d73ee386}" removed="1"/>
</clbl:labelList>
</file>

<file path=docProps/app.xml><?xml version="1.0" encoding="utf-8"?>
<Properties xmlns="http://schemas.openxmlformats.org/officeDocument/2006/extended-properties" xmlns:vt="http://schemas.openxmlformats.org/officeDocument/2006/docPropsVTypes">
  <Template/>
  <TotalTime>81</TotalTime>
  <Words>1344</Words>
  <Application>Microsoft Office PowerPoint</Application>
  <PresentationFormat>On-screen Show (4:3)</PresentationFormat>
  <Paragraphs>237</Paragraphs>
  <Slides>25</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Tahoma</vt:lpstr>
      <vt:lpstr>2_Presentation_all_2014</vt:lpstr>
      <vt:lpstr>Evolutie kredietverlening aan/financiering ondernemingen </vt:lpstr>
      <vt:lpstr>PowerPoint Presentation</vt:lpstr>
      <vt:lpstr>De Belgische economie is en blijft ondersteund door  Belgische banksector </vt:lpstr>
      <vt:lpstr>Evolutie van de kredietverlening aan niet-financiële ondernemingen volgens looptijd van het krediet</vt:lpstr>
      <vt:lpstr>Evolutie van de kredietverlening aan niet-financiële ondernemingen volgens looptijd van het krediet</vt:lpstr>
      <vt:lpstr>PowerPoint Presentation</vt:lpstr>
      <vt:lpstr>PowerPoint Presentation</vt:lpstr>
      <vt:lpstr>PowerPoint Presentation</vt:lpstr>
      <vt:lpstr>Kredietbelemmeringen</vt:lpstr>
      <vt:lpstr>Kredietvoorwaarden volgens ondernemers</vt:lpstr>
      <vt:lpstr>Weigeringsgraad</vt:lpstr>
      <vt:lpstr>De rentetarieven voor kredieten aan ondernemingen waren het voorbije jaar vrij stabiel</vt:lpstr>
      <vt:lpstr>Jaarlijks veranderingspercentage van de omloop aan ondernemingskredieten t.o.v. de conjunctuurcurve</vt:lpstr>
      <vt:lpstr>Bruto investeringen in vaste activa van niet-financiële vennootschappen in België</vt:lpstr>
      <vt:lpstr>Alternatieve financieringsmiddelen</vt:lpstr>
      <vt:lpstr>Leasing: externe en alternatieve financieringsbron die steeds belangrijker wordt voor starters en kleine ondernemingen </vt:lpstr>
      <vt:lpstr>PowerPoint Presentation</vt:lpstr>
      <vt:lpstr>PowerPoint Presentation</vt:lpstr>
      <vt:lpstr>Evolutie uitstaande bedragen vastrentende effecten op meer dan 1 jaar (in mia EUR)</vt:lpstr>
      <vt:lpstr>“Coup de pouce”-leningen (Waals Gewest)</vt:lpstr>
      <vt:lpstr>Proxilening (Brussels Hoofdstedelijk Gewest) </vt:lpstr>
      <vt:lpstr>WinWinlening: gemiddeld bedrag</vt:lpstr>
      <vt:lpstr>WinWinlening - registraties</vt:lpstr>
      <vt:lpstr>Vriendenaandelen - registraties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kredietverlening aan ondernemingen_website data juni 2021 NL</dc:title>
  <dc:creator>Pierre Dewit</dc:creator>
  <cp:lastModifiedBy>Morgane Desaegher</cp:lastModifiedBy>
  <cp:revision>2</cp:revision>
  <dcterms:created xsi:type="dcterms:W3CDTF">2018-01-15T11:14:58Z</dcterms:created>
  <dcterms:modified xsi:type="dcterms:W3CDTF">2026-04-01T07:14:21Z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0x01010032A9AACFCF4C7C4FAE7831EE793BEADF00B15772C81F78E047A612110F3FFBF41F</vt:lpwstr>
  </property>
  <property fmtid="{D5CDD505-2E9C-101B-9397-08002B2CF9AE}" pid="3" name="Publication_Action">
    <vt:lpwstr/>
  </property>
  <property fmtid="{D5CDD505-2E9C-101B-9397-08002B2CF9AE}" pid="4" name="Order">
    <vt:r8>106500</vt:r8>
  </property>
  <property fmtid="{D5CDD505-2E9C-101B-9397-08002B2CF9AE}" pid="5" name="Language">
    <vt:lpwstr>NL</vt:lpwstr>
  </property>
  <property fmtid="{D5CDD505-2E9C-101B-9397-08002B2CF9AE}" pid="6" name="URL">
    <vt:lpwstr/>
  </property>
  <property fmtid="{D5CDD505-2E9C-101B-9397-08002B2CF9AE}" pid="7" name="Source_Library">
    <vt:lpwstr/>
  </property>
  <property fmtid="{D5CDD505-2E9C-101B-9397-08002B2CF9AE}" pid="8" name="Publication_Status">
    <vt:lpwstr/>
  </property>
  <property fmtid="{D5CDD505-2E9C-101B-9397-08002B2CF9AE}" pid="9" name="Document ID">
    <vt:lpwstr>FEB422842</vt:lpwstr>
  </property>
  <property fmtid="{D5CDD505-2E9C-101B-9397-08002B2CF9AE}" pid="10" name="Managed_Path">
    <vt:lpwstr/>
  </property>
  <property fmtid="{D5CDD505-2E9C-101B-9397-08002B2CF9AE}" pid="11" name="Status">
    <vt:lpwstr>Internal Draft</vt:lpwstr>
  </property>
  <property fmtid="{D5CDD505-2E9C-101B-9397-08002B2CF9AE}" pid="12" name="Source_URL">
    <vt:lpwstr/>
  </property>
  <property fmtid="{D5CDD505-2E9C-101B-9397-08002B2CF9AE}" pid="13" name="Publication Date">
    <vt:lpwstr>2021-02-24T00:00:00</vt:lpwstr>
  </property>
  <property fmtid="{D5CDD505-2E9C-101B-9397-08002B2CF9AE}" pid="14" name="Line of Activity">
    <vt:lpwstr>Corporate Banking &amp; Leasing</vt:lpwstr>
  </property>
  <property fmtid="{D5CDD505-2E9C-101B-9397-08002B2CF9AE}" pid="15" name="UniqueID0">
    <vt:lpwstr/>
  </property>
  <property fmtid="{D5CDD505-2E9C-101B-9397-08002B2CF9AE}" pid="16" name="Organisational Unit">
    <vt:lpwstr>Platform financiering aan ondernemingen</vt:lpwstr>
  </property>
  <property fmtid="{D5CDD505-2E9C-101B-9397-08002B2CF9AE}" pid="17" name="Meeting Date">
    <vt:lpwstr>2021-02-24T00:00:00</vt:lpwstr>
  </property>
  <property fmtid="{D5CDD505-2E9C-101B-9397-08002B2CF9AE}" pid="18" name="Action">
    <vt:lpwstr/>
  </property>
  <property fmtid="{D5CDD505-2E9C-101B-9397-08002B2CF9AE}" pid="19" name="OrganizationalUnit">
    <vt:lpwstr>Platform financiering aan ondernemingen</vt:lpwstr>
  </property>
  <property fmtid="{D5CDD505-2E9C-101B-9397-08002B2CF9AE}" pid="20" name="MeetingDate">
    <vt:filetime>2021-02-23T23:00:00Z</vt:filetime>
  </property>
  <property fmtid="{D5CDD505-2E9C-101B-9397-08002B2CF9AE}" pid="21" name="LineOfActivity">
    <vt:lpwstr>Corporate Banking &amp; Leasing</vt:lpwstr>
  </property>
  <property fmtid="{D5CDD505-2E9C-101B-9397-08002B2CF9AE}" pid="22" name="Contact">
    <vt:lpwstr>32;#Tim De Vos</vt:lpwstr>
  </property>
  <property fmtid="{D5CDD505-2E9C-101B-9397-08002B2CF9AE}" pid="23" name="Association">
    <vt:lpwstr>Febelfin</vt:lpwstr>
  </property>
  <property fmtid="{D5CDD505-2E9C-101B-9397-08002B2CF9AE}" pid="24" name="Feb_Language">
    <vt:lpwstr>NL</vt:lpwstr>
  </property>
  <property fmtid="{D5CDD505-2E9C-101B-9397-08002B2CF9AE}" pid="25" name="feb_DocumentID">
    <vt:lpwstr>FEB422842</vt:lpwstr>
  </property>
  <property fmtid="{D5CDD505-2E9C-101B-9397-08002B2CF9AE}" pid="26" name="PublicationDate">
    <vt:filetime>2021-02-23T23:00:00Z</vt:filetime>
  </property>
  <property fmtid="{D5CDD505-2E9C-101B-9397-08002B2CF9AE}" pid="27" name="Feb_Status">
    <vt:lpwstr>Internal Draft</vt:lpwstr>
  </property>
  <property fmtid="{D5CDD505-2E9C-101B-9397-08002B2CF9AE}" pid="28" name="Publish">
    <vt:lpwstr>, </vt:lpwstr>
  </property>
</Properties>
</file>